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7" r:id="rId12"/>
    <p:sldId id="278" r:id="rId13"/>
    <p:sldId id="280" r:id="rId14"/>
    <p:sldId id="279" r:id="rId15"/>
    <p:sldId id="263" r:id="rId16"/>
    <p:sldId id="265" r:id="rId17"/>
    <p:sldId id="267" r:id="rId18"/>
    <p:sldId id="264" r:id="rId19"/>
    <p:sldId id="266" r:id="rId20"/>
    <p:sldId id="268" r:id="rId21"/>
    <p:sldId id="269" r:id="rId22"/>
  </p:sldIdLst>
  <p:sldSz cx="12192000" cy="6858000"/>
  <p:notesSz cx="6858000" cy="9144000"/>
  <p:embeddedFontLst>
    <p:embeddedFont>
      <p:font typeface="Aileron Regular" pitchFamily="2" charset="77"/>
      <p:regular r:id="rId24"/>
    </p:embeddedFont>
    <p:embeddedFont>
      <p:font typeface="Aileron Regular Bold" pitchFamily="2" charset="77"/>
      <p:regular r:id="rId25"/>
      <p:bold r:id="rId26"/>
    </p:embeddedFont>
    <p:embeddedFont>
      <p:font typeface="Lora" pitchFamily="2" charset="77"/>
      <p:regular r:id="rId27"/>
      <p:bold r:id="rId28"/>
      <p:italic r:id="rId29"/>
      <p:boldItalic r:id="rId30"/>
    </p:embeddedFont>
    <p:embeddedFont>
      <p:font typeface="Raleway" pitchFamily="2" charset="77"/>
      <p:regular r:id="rId31"/>
      <p:bold r:id="rId32"/>
      <p:italic r:id="rId33"/>
      <p:boldItalic r:id="rId34"/>
    </p:embeddedFont>
    <p:embeddedFont>
      <p:font typeface="Raleway Bold" panose="020B0803030101060003" pitchFamily="34" charset="77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082" autoAdjust="0"/>
  </p:normalViewPr>
  <p:slideViewPr>
    <p:cSldViewPr>
      <p:cViewPr varScale="1">
        <p:scale>
          <a:sx n="120" d="100"/>
          <a:sy n="120" d="100"/>
        </p:scale>
        <p:origin x="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50377-11D3-44DA-A905-9F4893D2F5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7A6019-1EFD-4019-BE0F-8C31EDB457A5}">
      <dgm:prSet phldrT="[Text]" phldr="0"/>
      <dgm:spPr/>
      <dgm:t>
        <a:bodyPr/>
        <a:lstStyle/>
        <a:p>
          <a:endParaRPr lang="en-US"/>
        </a:p>
      </dgm:t>
    </dgm:pt>
    <dgm:pt modelId="{8A7738B0-4842-453F-B32D-250DA560AF9C}" type="parTrans" cxnId="{FEE1F5C7-2159-4C32-AC87-3A2FEEEEA01C}">
      <dgm:prSet/>
      <dgm:spPr/>
      <dgm:t>
        <a:bodyPr/>
        <a:lstStyle/>
        <a:p>
          <a:endParaRPr lang="en-US"/>
        </a:p>
      </dgm:t>
    </dgm:pt>
    <dgm:pt modelId="{1E0DE450-933E-4FE7-A77F-F25377790F6E}" type="sibTrans" cxnId="{FEE1F5C7-2159-4C32-AC87-3A2FEEEEA01C}">
      <dgm:prSet/>
      <dgm:spPr/>
      <dgm:t>
        <a:bodyPr/>
        <a:lstStyle/>
        <a:p>
          <a:endParaRPr lang="en-US"/>
        </a:p>
      </dgm:t>
    </dgm:pt>
    <dgm:pt modelId="{4ADFDD83-E673-48A3-A730-4AF98C856263}">
      <dgm:prSet phldrT="[Text]" phldr="0"/>
      <dgm:spPr/>
      <dgm:t>
        <a:bodyPr/>
        <a:lstStyle/>
        <a:p>
          <a:endParaRPr lang="en-US"/>
        </a:p>
      </dgm:t>
    </dgm:pt>
    <dgm:pt modelId="{96A3C4ED-955F-4257-875B-B7DA3BBC1ACF}" type="parTrans" cxnId="{D236CB3B-7412-430B-9B5E-1E52511F07B2}">
      <dgm:prSet/>
      <dgm:spPr/>
      <dgm:t>
        <a:bodyPr/>
        <a:lstStyle/>
        <a:p>
          <a:endParaRPr lang="en-US"/>
        </a:p>
      </dgm:t>
    </dgm:pt>
    <dgm:pt modelId="{8E6E0879-F05C-4335-93FA-A3930DF1B686}" type="sibTrans" cxnId="{D236CB3B-7412-430B-9B5E-1E52511F07B2}">
      <dgm:prSet/>
      <dgm:spPr/>
      <dgm:t>
        <a:bodyPr/>
        <a:lstStyle/>
        <a:p>
          <a:endParaRPr lang="en-US"/>
        </a:p>
      </dgm:t>
    </dgm:pt>
    <dgm:pt modelId="{5DBD5C27-F6BB-40C3-AA61-B648254FCB1C}">
      <dgm:prSet phldrT="[Text]" phldr="0"/>
      <dgm:spPr/>
      <dgm:t>
        <a:bodyPr/>
        <a:lstStyle/>
        <a:p>
          <a:endParaRPr lang="en-US"/>
        </a:p>
      </dgm:t>
    </dgm:pt>
    <dgm:pt modelId="{5E585507-16B7-464B-B08A-1F0DF3C80DA8}" type="parTrans" cxnId="{B4E5DA41-858D-4448-9589-9DD75F99DBDA}">
      <dgm:prSet/>
      <dgm:spPr/>
      <dgm:t>
        <a:bodyPr/>
        <a:lstStyle/>
        <a:p>
          <a:endParaRPr lang="en-US"/>
        </a:p>
      </dgm:t>
    </dgm:pt>
    <dgm:pt modelId="{E595F54B-8141-4AC8-AAB1-43360E93D513}" type="sibTrans" cxnId="{B4E5DA41-858D-4448-9589-9DD75F99DBDA}">
      <dgm:prSet/>
      <dgm:spPr/>
      <dgm:t>
        <a:bodyPr/>
        <a:lstStyle/>
        <a:p>
          <a:endParaRPr lang="en-US"/>
        </a:p>
      </dgm:t>
    </dgm:pt>
    <dgm:pt modelId="{4B142B3D-CDEB-45FA-869D-DD2C62406AC4}">
      <dgm:prSet phldr="0"/>
      <dgm:spPr/>
      <dgm:t>
        <a:bodyPr/>
        <a:lstStyle/>
        <a:p>
          <a:pPr rtl="0"/>
          <a:endParaRPr lang="en-US">
            <a:latin typeface="Calibri"/>
          </a:endParaRPr>
        </a:p>
      </dgm:t>
    </dgm:pt>
    <dgm:pt modelId="{68CC128E-CAED-4FFC-BBC5-D2CE30D9E2D8}" type="parTrans" cxnId="{31C66796-CE30-4EF1-BA4A-619D2E9F7E2A}">
      <dgm:prSet/>
      <dgm:spPr/>
    </dgm:pt>
    <dgm:pt modelId="{6B70614C-6304-4738-85CF-0EF371030F44}" type="sibTrans" cxnId="{31C66796-CE30-4EF1-BA4A-619D2E9F7E2A}">
      <dgm:prSet/>
      <dgm:spPr/>
    </dgm:pt>
    <dgm:pt modelId="{2AB23467-5EFA-4470-B27A-5AF21BF21BD9}" type="pres">
      <dgm:prSet presAssocID="{17650377-11D3-44DA-A905-9F4893D2F5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8511C54-1D9E-4614-BB70-5DE546C93E5D}" type="pres">
      <dgm:prSet presAssocID="{5E7A6019-1EFD-4019-BE0F-8C31EDB457A5}" presName="hierRoot1" presStyleCnt="0">
        <dgm:presLayoutVars>
          <dgm:hierBranch val="init"/>
        </dgm:presLayoutVars>
      </dgm:prSet>
      <dgm:spPr/>
    </dgm:pt>
    <dgm:pt modelId="{44E7FB63-57CC-4C91-BAEA-7BCF8BE298BA}" type="pres">
      <dgm:prSet presAssocID="{5E7A6019-1EFD-4019-BE0F-8C31EDB457A5}" presName="rootComposite1" presStyleCnt="0"/>
      <dgm:spPr/>
    </dgm:pt>
    <dgm:pt modelId="{592F816C-324D-465E-B41D-B8838164F481}" type="pres">
      <dgm:prSet presAssocID="{5E7A6019-1EFD-4019-BE0F-8C31EDB457A5}" presName="rootText1" presStyleLbl="node0" presStyleIdx="0" presStyleCnt="1">
        <dgm:presLayoutVars>
          <dgm:chPref val="3"/>
        </dgm:presLayoutVars>
      </dgm:prSet>
      <dgm:spPr/>
    </dgm:pt>
    <dgm:pt modelId="{0823C285-ADE4-4D0C-8A07-28DACD02741A}" type="pres">
      <dgm:prSet presAssocID="{5E7A6019-1EFD-4019-BE0F-8C31EDB457A5}" presName="rootConnector1" presStyleLbl="node1" presStyleIdx="0" presStyleCnt="0"/>
      <dgm:spPr/>
    </dgm:pt>
    <dgm:pt modelId="{9C6138F7-0F78-404C-A872-8F500BD4609A}" type="pres">
      <dgm:prSet presAssocID="{5E7A6019-1EFD-4019-BE0F-8C31EDB457A5}" presName="hierChild2" presStyleCnt="0"/>
      <dgm:spPr/>
    </dgm:pt>
    <dgm:pt modelId="{BFCDE5E6-FE70-4951-9455-180DF2622B78}" type="pres">
      <dgm:prSet presAssocID="{96A3C4ED-955F-4257-875B-B7DA3BBC1ACF}" presName="Name37" presStyleLbl="parChTrans1D2" presStyleIdx="0" presStyleCnt="3"/>
      <dgm:spPr/>
    </dgm:pt>
    <dgm:pt modelId="{5844FCCF-026E-4E31-8B70-C1A803D4929A}" type="pres">
      <dgm:prSet presAssocID="{4ADFDD83-E673-48A3-A730-4AF98C856263}" presName="hierRoot2" presStyleCnt="0">
        <dgm:presLayoutVars>
          <dgm:hierBranch val="init"/>
        </dgm:presLayoutVars>
      </dgm:prSet>
      <dgm:spPr/>
    </dgm:pt>
    <dgm:pt modelId="{AA1B15B3-3550-408D-934B-D5F4179554C5}" type="pres">
      <dgm:prSet presAssocID="{4ADFDD83-E673-48A3-A730-4AF98C856263}" presName="rootComposite" presStyleCnt="0"/>
      <dgm:spPr/>
    </dgm:pt>
    <dgm:pt modelId="{3C837DFF-0599-496F-B607-620DF84DC143}" type="pres">
      <dgm:prSet presAssocID="{4ADFDD83-E673-48A3-A730-4AF98C856263}" presName="rootText" presStyleLbl="node2" presStyleIdx="0" presStyleCnt="3">
        <dgm:presLayoutVars>
          <dgm:chPref val="3"/>
        </dgm:presLayoutVars>
      </dgm:prSet>
      <dgm:spPr/>
    </dgm:pt>
    <dgm:pt modelId="{3DB8004C-7633-43E4-A1E4-D864684F36C8}" type="pres">
      <dgm:prSet presAssocID="{4ADFDD83-E673-48A3-A730-4AF98C856263}" presName="rootConnector" presStyleLbl="node2" presStyleIdx="0" presStyleCnt="3"/>
      <dgm:spPr/>
    </dgm:pt>
    <dgm:pt modelId="{CEA971F7-B375-4897-97A7-3A8991A1A3C6}" type="pres">
      <dgm:prSet presAssocID="{4ADFDD83-E673-48A3-A730-4AF98C856263}" presName="hierChild4" presStyleCnt="0"/>
      <dgm:spPr/>
    </dgm:pt>
    <dgm:pt modelId="{E10714BA-0902-49E8-B36D-E2AFFF803A47}" type="pres">
      <dgm:prSet presAssocID="{4ADFDD83-E673-48A3-A730-4AF98C856263}" presName="hierChild5" presStyleCnt="0"/>
      <dgm:spPr/>
    </dgm:pt>
    <dgm:pt modelId="{55DA9CC2-9C9D-432B-AC75-0BB9F028FFEC}" type="pres">
      <dgm:prSet presAssocID="{5E585507-16B7-464B-B08A-1F0DF3C80DA8}" presName="Name37" presStyleLbl="parChTrans1D2" presStyleIdx="1" presStyleCnt="3"/>
      <dgm:spPr/>
    </dgm:pt>
    <dgm:pt modelId="{3C8324DA-D338-4C13-A8CA-1FD4B6A168C4}" type="pres">
      <dgm:prSet presAssocID="{5DBD5C27-F6BB-40C3-AA61-B648254FCB1C}" presName="hierRoot2" presStyleCnt="0">
        <dgm:presLayoutVars>
          <dgm:hierBranch val="init"/>
        </dgm:presLayoutVars>
      </dgm:prSet>
      <dgm:spPr/>
    </dgm:pt>
    <dgm:pt modelId="{F7D6D8F4-8167-446D-A8BB-7DDECD3576BA}" type="pres">
      <dgm:prSet presAssocID="{5DBD5C27-F6BB-40C3-AA61-B648254FCB1C}" presName="rootComposite" presStyleCnt="0"/>
      <dgm:spPr/>
    </dgm:pt>
    <dgm:pt modelId="{75A38A41-83C1-4F1E-9692-6A072A6D4940}" type="pres">
      <dgm:prSet presAssocID="{5DBD5C27-F6BB-40C3-AA61-B648254FCB1C}" presName="rootText" presStyleLbl="node2" presStyleIdx="1" presStyleCnt="3">
        <dgm:presLayoutVars>
          <dgm:chPref val="3"/>
        </dgm:presLayoutVars>
      </dgm:prSet>
      <dgm:spPr/>
    </dgm:pt>
    <dgm:pt modelId="{C5C1BD21-C87B-4350-986C-E529D55221FA}" type="pres">
      <dgm:prSet presAssocID="{5DBD5C27-F6BB-40C3-AA61-B648254FCB1C}" presName="rootConnector" presStyleLbl="node2" presStyleIdx="1" presStyleCnt="3"/>
      <dgm:spPr/>
    </dgm:pt>
    <dgm:pt modelId="{1E87E80A-1288-47EB-8154-F43BD9012EE7}" type="pres">
      <dgm:prSet presAssocID="{5DBD5C27-F6BB-40C3-AA61-B648254FCB1C}" presName="hierChild4" presStyleCnt="0"/>
      <dgm:spPr/>
    </dgm:pt>
    <dgm:pt modelId="{68600E8E-F738-42E9-BFE8-8B11E6A60723}" type="pres">
      <dgm:prSet presAssocID="{5DBD5C27-F6BB-40C3-AA61-B648254FCB1C}" presName="hierChild5" presStyleCnt="0"/>
      <dgm:spPr/>
    </dgm:pt>
    <dgm:pt modelId="{652C8412-F331-4CAF-8A26-E77F37AFF7D5}" type="pres">
      <dgm:prSet presAssocID="{68CC128E-CAED-4FFC-BBC5-D2CE30D9E2D8}" presName="Name37" presStyleLbl="parChTrans1D2" presStyleIdx="2" presStyleCnt="3"/>
      <dgm:spPr/>
    </dgm:pt>
    <dgm:pt modelId="{1618A55C-9AF8-49B7-A802-D1B527AA43FF}" type="pres">
      <dgm:prSet presAssocID="{4B142B3D-CDEB-45FA-869D-DD2C62406AC4}" presName="hierRoot2" presStyleCnt="0">
        <dgm:presLayoutVars>
          <dgm:hierBranch val="init"/>
        </dgm:presLayoutVars>
      </dgm:prSet>
      <dgm:spPr/>
    </dgm:pt>
    <dgm:pt modelId="{457B4595-810E-45BD-9113-5B8592E22088}" type="pres">
      <dgm:prSet presAssocID="{4B142B3D-CDEB-45FA-869D-DD2C62406AC4}" presName="rootComposite" presStyleCnt="0"/>
      <dgm:spPr/>
    </dgm:pt>
    <dgm:pt modelId="{4C55453F-47D7-4A3B-A26E-13FCEC5A3FD7}" type="pres">
      <dgm:prSet presAssocID="{4B142B3D-CDEB-45FA-869D-DD2C62406AC4}" presName="rootText" presStyleLbl="node2" presStyleIdx="2" presStyleCnt="3">
        <dgm:presLayoutVars>
          <dgm:chPref val="3"/>
        </dgm:presLayoutVars>
      </dgm:prSet>
      <dgm:spPr/>
    </dgm:pt>
    <dgm:pt modelId="{3150FEAD-5EB8-432A-B9F3-8D813AD741BB}" type="pres">
      <dgm:prSet presAssocID="{4B142B3D-CDEB-45FA-869D-DD2C62406AC4}" presName="rootConnector" presStyleLbl="node2" presStyleIdx="2" presStyleCnt="3"/>
      <dgm:spPr/>
    </dgm:pt>
    <dgm:pt modelId="{7A61167B-62F7-4699-A811-2313B9099507}" type="pres">
      <dgm:prSet presAssocID="{4B142B3D-CDEB-45FA-869D-DD2C62406AC4}" presName="hierChild4" presStyleCnt="0"/>
      <dgm:spPr/>
    </dgm:pt>
    <dgm:pt modelId="{B14E24CD-F6D9-489D-A346-E738679ABF46}" type="pres">
      <dgm:prSet presAssocID="{4B142B3D-CDEB-45FA-869D-DD2C62406AC4}" presName="hierChild5" presStyleCnt="0"/>
      <dgm:spPr/>
    </dgm:pt>
    <dgm:pt modelId="{B4C309E6-D3B5-48DA-A759-DE3F6088EC69}" type="pres">
      <dgm:prSet presAssocID="{5E7A6019-1EFD-4019-BE0F-8C31EDB457A5}" presName="hierChild3" presStyleCnt="0"/>
      <dgm:spPr/>
    </dgm:pt>
  </dgm:ptLst>
  <dgm:cxnLst>
    <dgm:cxn modelId="{A3A23219-8619-49E7-8C23-0A6186FB5B70}" type="presOf" srcId="{17650377-11D3-44DA-A905-9F4893D2F566}" destId="{2AB23467-5EFA-4470-B27A-5AF21BF21BD9}" srcOrd="0" destOrd="0" presId="urn:microsoft.com/office/officeart/2005/8/layout/orgChart1"/>
    <dgm:cxn modelId="{634D2121-38C5-4629-BA92-4FB54F459F10}" type="presOf" srcId="{5E585507-16B7-464B-B08A-1F0DF3C80DA8}" destId="{55DA9CC2-9C9D-432B-AC75-0BB9F028FFEC}" srcOrd="0" destOrd="0" presId="urn:microsoft.com/office/officeart/2005/8/layout/orgChart1"/>
    <dgm:cxn modelId="{C68C2939-144E-4E14-BEA8-8BFE567EA9B3}" type="presOf" srcId="{5E7A6019-1EFD-4019-BE0F-8C31EDB457A5}" destId="{592F816C-324D-465E-B41D-B8838164F481}" srcOrd="0" destOrd="0" presId="urn:microsoft.com/office/officeart/2005/8/layout/orgChart1"/>
    <dgm:cxn modelId="{D236CB3B-7412-430B-9B5E-1E52511F07B2}" srcId="{5E7A6019-1EFD-4019-BE0F-8C31EDB457A5}" destId="{4ADFDD83-E673-48A3-A730-4AF98C856263}" srcOrd="0" destOrd="0" parTransId="{96A3C4ED-955F-4257-875B-B7DA3BBC1ACF}" sibTransId="{8E6E0879-F05C-4335-93FA-A3930DF1B686}"/>
    <dgm:cxn modelId="{B4E5DA41-858D-4448-9589-9DD75F99DBDA}" srcId="{5E7A6019-1EFD-4019-BE0F-8C31EDB457A5}" destId="{5DBD5C27-F6BB-40C3-AA61-B648254FCB1C}" srcOrd="1" destOrd="0" parTransId="{5E585507-16B7-464B-B08A-1F0DF3C80DA8}" sibTransId="{E595F54B-8141-4AC8-AAB1-43360E93D513}"/>
    <dgm:cxn modelId="{A9AD7050-68D1-4AD5-900C-83857742FA11}" type="presOf" srcId="{68CC128E-CAED-4FFC-BBC5-D2CE30D9E2D8}" destId="{652C8412-F331-4CAF-8A26-E77F37AFF7D5}" srcOrd="0" destOrd="0" presId="urn:microsoft.com/office/officeart/2005/8/layout/orgChart1"/>
    <dgm:cxn modelId="{3A3BF262-6EF5-43B2-93B9-8C3780830A85}" type="presOf" srcId="{4B142B3D-CDEB-45FA-869D-DD2C62406AC4}" destId="{4C55453F-47D7-4A3B-A26E-13FCEC5A3FD7}" srcOrd="0" destOrd="0" presId="urn:microsoft.com/office/officeart/2005/8/layout/orgChart1"/>
    <dgm:cxn modelId="{3AF5DC64-B254-4BE7-ADB1-DC6077F14640}" type="presOf" srcId="{4ADFDD83-E673-48A3-A730-4AF98C856263}" destId="{3C837DFF-0599-496F-B607-620DF84DC143}" srcOrd="0" destOrd="0" presId="urn:microsoft.com/office/officeart/2005/8/layout/orgChart1"/>
    <dgm:cxn modelId="{1FBAEE76-52BB-4DCD-805C-B183E817CF53}" type="presOf" srcId="{96A3C4ED-955F-4257-875B-B7DA3BBC1ACF}" destId="{BFCDE5E6-FE70-4951-9455-180DF2622B78}" srcOrd="0" destOrd="0" presId="urn:microsoft.com/office/officeart/2005/8/layout/orgChart1"/>
    <dgm:cxn modelId="{F6D6378C-8828-4C58-9839-1A8B02375094}" type="presOf" srcId="{5DBD5C27-F6BB-40C3-AA61-B648254FCB1C}" destId="{75A38A41-83C1-4F1E-9692-6A072A6D4940}" srcOrd="0" destOrd="0" presId="urn:microsoft.com/office/officeart/2005/8/layout/orgChart1"/>
    <dgm:cxn modelId="{988AD990-D471-47EB-B5DB-5560441B80CB}" type="presOf" srcId="{5E7A6019-1EFD-4019-BE0F-8C31EDB457A5}" destId="{0823C285-ADE4-4D0C-8A07-28DACD02741A}" srcOrd="1" destOrd="0" presId="urn:microsoft.com/office/officeart/2005/8/layout/orgChart1"/>
    <dgm:cxn modelId="{31C66796-CE30-4EF1-BA4A-619D2E9F7E2A}" srcId="{5E7A6019-1EFD-4019-BE0F-8C31EDB457A5}" destId="{4B142B3D-CDEB-45FA-869D-DD2C62406AC4}" srcOrd="2" destOrd="0" parTransId="{68CC128E-CAED-4FFC-BBC5-D2CE30D9E2D8}" sibTransId="{6B70614C-6304-4738-85CF-0EF371030F44}"/>
    <dgm:cxn modelId="{F21465A1-15D5-4340-AEDA-255C33F59419}" type="presOf" srcId="{4ADFDD83-E673-48A3-A730-4AF98C856263}" destId="{3DB8004C-7633-43E4-A1E4-D864684F36C8}" srcOrd="1" destOrd="0" presId="urn:microsoft.com/office/officeart/2005/8/layout/orgChart1"/>
    <dgm:cxn modelId="{FEE1F5C7-2159-4C32-AC87-3A2FEEEEA01C}" srcId="{17650377-11D3-44DA-A905-9F4893D2F566}" destId="{5E7A6019-1EFD-4019-BE0F-8C31EDB457A5}" srcOrd="0" destOrd="0" parTransId="{8A7738B0-4842-453F-B32D-250DA560AF9C}" sibTransId="{1E0DE450-933E-4FE7-A77F-F25377790F6E}"/>
    <dgm:cxn modelId="{BDB4FAE9-6F19-40C6-8B13-8808045444ED}" type="presOf" srcId="{5DBD5C27-F6BB-40C3-AA61-B648254FCB1C}" destId="{C5C1BD21-C87B-4350-986C-E529D55221FA}" srcOrd="1" destOrd="0" presId="urn:microsoft.com/office/officeart/2005/8/layout/orgChart1"/>
    <dgm:cxn modelId="{59F367FB-A429-43E7-BEAF-64E8E77371F7}" type="presOf" srcId="{4B142B3D-CDEB-45FA-869D-DD2C62406AC4}" destId="{3150FEAD-5EB8-432A-B9F3-8D813AD741BB}" srcOrd="1" destOrd="0" presId="urn:microsoft.com/office/officeart/2005/8/layout/orgChart1"/>
    <dgm:cxn modelId="{7FF1CC02-D212-4949-AA6E-DA7D79E78A86}" type="presParOf" srcId="{2AB23467-5EFA-4470-B27A-5AF21BF21BD9}" destId="{F8511C54-1D9E-4614-BB70-5DE546C93E5D}" srcOrd="0" destOrd="0" presId="urn:microsoft.com/office/officeart/2005/8/layout/orgChart1"/>
    <dgm:cxn modelId="{36DA4EEC-A778-4D5F-B787-CAC8B092D7A3}" type="presParOf" srcId="{F8511C54-1D9E-4614-BB70-5DE546C93E5D}" destId="{44E7FB63-57CC-4C91-BAEA-7BCF8BE298BA}" srcOrd="0" destOrd="0" presId="urn:microsoft.com/office/officeart/2005/8/layout/orgChart1"/>
    <dgm:cxn modelId="{C76C0E2E-AEEC-40B6-AAEB-D20EDA6A5969}" type="presParOf" srcId="{44E7FB63-57CC-4C91-BAEA-7BCF8BE298BA}" destId="{592F816C-324D-465E-B41D-B8838164F481}" srcOrd="0" destOrd="0" presId="urn:microsoft.com/office/officeart/2005/8/layout/orgChart1"/>
    <dgm:cxn modelId="{6DC41092-BE52-493D-809B-92F27E8D4DBC}" type="presParOf" srcId="{44E7FB63-57CC-4C91-BAEA-7BCF8BE298BA}" destId="{0823C285-ADE4-4D0C-8A07-28DACD02741A}" srcOrd="1" destOrd="0" presId="urn:microsoft.com/office/officeart/2005/8/layout/orgChart1"/>
    <dgm:cxn modelId="{63CFE5CE-47DD-4268-8351-5AE0F1579326}" type="presParOf" srcId="{F8511C54-1D9E-4614-BB70-5DE546C93E5D}" destId="{9C6138F7-0F78-404C-A872-8F500BD4609A}" srcOrd="1" destOrd="0" presId="urn:microsoft.com/office/officeart/2005/8/layout/orgChart1"/>
    <dgm:cxn modelId="{937029F4-CC34-4FBE-89E2-722331012AD3}" type="presParOf" srcId="{9C6138F7-0F78-404C-A872-8F500BD4609A}" destId="{BFCDE5E6-FE70-4951-9455-180DF2622B78}" srcOrd="0" destOrd="0" presId="urn:microsoft.com/office/officeart/2005/8/layout/orgChart1"/>
    <dgm:cxn modelId="{AD6E8969-626C-40A9-BF6D-FAF06E9EE35C}" type="presParOf" srcId="{9C6138F7-0F78-404C-A872-8F500BD4609A}" destId="{5844FCCF-026E-4E31-8B70-C1A803D4929A}" srcOrd="1" destOrd="0" presId="urn:microsoft.com/office/officeart/2005/8/layout/orgChart1"/>
    <dgm:cxn modelId="{1B323460-2A6F-4ABC-888D-8598519B9A16}" type="presParOf" srcId="{5844FCCF-026E-4E31-8B70-C1A803D4929A}" destId="{AA1B15B3-3550-408D-934B-D5F4179554C5}" srcOrd="0" destOrd="0" presId="urn:microsoft.com/office/officeart/2005/8/layout/orgChart1"/>
    <dgm:cxn modelId="{1DDC7BF1-0F97-4B80-AB66-1B221BB90DB6}" type="presParOf" srcId="{AA1B15B3-3550-408D-934B-D5F4179554C5}" destId="{3C837DFF-0599-496F-B607-620DF84DC143}" srcOrd="0" destOrd="0" presId="urn:microsoft.com/office/officeart/2005/8/layout/orgChart1"/>
    <dgm:cxn modelId="{B3B2F03F-571D-4401-9D2A-8FFD9E211507}" type="presParOf" srcId="{AA1B15B3-3550-408D-934B-D5F4179554C5}" destId="{3DB8004C-7633-43E4-A1E4-D864684F36C8}" srcOrd="1" destOrd="0" presId="urn:microsoft.com/office/officeart/2005/8/layout/orgChart1"/>
    <dgm:cxn modelId="{7E1EC80F-C324-4A2F-BDB1-6C1869DB4234}" type="presParOf" srcId="{5844FCCF-026E-4E31-8B70-C1A803D4929A}" destId="{CEA971F7-B375-4897-97A7-3A8991A1A3C6}" srcOrd="1" destOrd="0" presId="urn:microsoft.com/office/officeart/2005/8/layout/orgChart1"/>
    <dgm:cxn modelId="{B35D7C01-624A-4976-B957-711D307B798A}" type="presParOf" srcId="{5844FCCF-026E-4E31-8B70-C1A803D4929A}" destId="{E10714BA-0902-49E8-B36D-E2AFFF803A47}" srcOrd="2" destOrd="0" presId="urn:microsoft.com/office/officeart/2005/8/layout/orgChart1"/>
    <dgm:cxn modelId="{E72C6898-55A0-49FA-9DE3-5D9068C18899}" type="presParOf" srcId="{9C6138F7-0F78-404C-A872-8F500BD4609A}" destId="{55DA9CC2-9C9D-432B-AC75-0BB9F028FFEC}" srcOrd="2" destOrd="0" presId="urn:microsoft.com/office/officeart/2005/8/layout/orgChart1"/>
    <dgm:cxn modelId="{B88C2931-6711-4B6A-866C-F691D359F120}" type="presParOf" srcId="{9C6138F7-0F78-404C-A872-8F500BD4609A}" destId="{3C8324DA-D338-4C13-A8CA-1FD4B6A168C4}" srcOrd="3" destOrd="0" presId="urn:microsoft.com/office/officeart/2005/8/layout/orgChart1"/>
    <dgm:cxn modelId="{2F65A9D3-CB18-4D32-ADB8-1465FDDEB0FD}" type="presParOf" srcId="{3C8324DA-D338-4C13-A8CA-1FD4B6A168C4}" destId="{F7D6D8F4-8167-446D-A8BB-7DDECD3576BA}" srcOrd="0" destOrd="0" presId="urn:microsoft.com/office/officeart/2005/8/layout/orgChart1"/>
    <dgm:cxn modelId="{77EFAF60-FF29-4BCF-8318-C5BB3E628797}" type="presParOf" srcId="{F7D6D8F4-8167-446D-A8BB-7DDECD3576BA}" destId="{75A38A41-83C1-4F1E-9692-6A072A6D4940}" srcOrd="0" destOrd="0" presId="urn:microsoft.com/office/officeart/2005/8/layout/orgChart1"/>
    <dgm:cxn modelId="{9F5C5435-541C-47EA-A6C2-6646FE0C099B}" type="presParOf" srcId="{F7D6D8F4-8167-446D-A8BB-7DDECD3576BA}" destId="{C5C1BD21-C87B-4350-986C-E529D55221FA}" srcOrd="1" destOrd="0" presId="urn:microsoft.com/office/officeart/2005/8/layout/orgChart1"/>
    <dgm:cxn modelId="{AD366A53-A771-44FD-B6D2-BA007EB6F283}" type="presParOf" srcId="{3C8324DA-D338-4C13-A8CA-1FD4B6A168C4}" destId="{1E87E80A-1288-47EB-8154-F43BD9012EE7}" srcOrd="1" destOrd="0" presId="urn:microsoft.com/office/officeart/2005/8/layout/orgChart1"/>
    <dgm:cxn modelId="{29DB1D2D-7E55-4294-8647-009529CC244E}" type="presParOf" srcId="{3C8324DA-D338-4C13-A8CA-1FD4B6A168C4}" destId="{68600E8E-F738-42E9-BFE8-8B11E6A60723}" srcOrd="2" destOrd="0" presId="urn:microsoft.com/office/officeart/2005/8/layout/orgChart1"/>
    <dgm:cxn modelId="{3341D8F9-6CA6-4CDA-A4A4-5B04BDD23DE3}" type="presParOf" srcId="{9C6138F7-0F78-404C-A872-8F500BD4609A}" destId="{652C8412-F331-4CAF-8A26-E77F37AFF7D5}" srcOrd="4" destOrd="0" presId="urn:microsoft.com/office/officeart/2005/8/layout/orgChart1"/>
    <dgm:cxn modelId="{30EE491C-78BB-46FF-971B-B3B5586ED736}" type="presParOf" srcId="{9C6138F7-0F78-404C-A872-8F500BD4609A}" destId="{1618A55C-9AF8-49B7-A802-D1B527AA43FF}" srcOrd="5" destOrd="0" presId="urn:microsoft.com/office/officeart/2005/8/layout/orgChart1"/>
    <dgm:cxn modelId="{5F5D1755-2DE9-4063-B998-166E4A8E092E}" type="presParOf" srcId="{1618A55C-9AF8-49B7-A802-D1B527AA43FF}" destId="{457B4595-810E-45BD-9113-5B8592E22088}" srcOrd="0" destOrd="0" presId="urn:microsoft.com/office/officeart/2005/8/layout/orgChart1"/>
    <dgm:cxn modelId="{E3D73293-14CD-476D-966B-8460DC0648D4}" type="presParOf" srcId="{457B4595-810E-45BD-9113-5B8592E22088}" destId="{4C55453F-47D7-4A3B-A26E-13FCEC5A3FD7}" srcOrd="0" destOrd="0" presId="urn:microsoft.com/office/officeart/2005/8/layout/orgChart1"/>
    <dgm:cxn modelId="{D7D2CAA0-7C35-4ED6-866F-5B70881A3D92}" type="presParOf" srcId="{457B4595-810E-45BD-9113-5B8592E22088}" destId="{3150FEAD-5EB8-432A-B9F3-8D813AD741BB}" srcOrd="1" destOrd="0" presId="urn:microsoft.com/office/officeart/2005/8/layout/orgChart1"/>
    <dgm:cxn modelId="{60DA647E-3EED-4903-A751-A57222C1AA91}" type="presParOf" srcId="{1618A55C-9AF8-49B7-A802-D1B527AA43FF}" destId="{7A61167B-62F7-4699-A811-2313B9099507}" srcOrd="1" destOrd="0" presId="urn:microsoft.com/office/officeart/2005/8/layout/orgChart1"/>
    <dgm:cxn modelId="{1410851E-6901-4A30-904D-CF0030CAFF0C}" type="presParOf" srcId="{1618A55C-9AF8-49B7-A802-D1B527AA43FF}" destId="{B14E24CD-F6D9-489D-A346-E738679ABF46}" srcOrd="2" destOrd="0" presId="urn:microsoft.com/office/officeart/2005/8/layout/orgChart1"/>
    <dgm:cxn modelId="{0CA4EB48-105E-47D3-A5F5-045F442C5021}" type="presParOf" srcId="{F8511C54-1D9E-4614-BB70-5DE546C93E5D}" destId="{B4C309E6-D3B5-48DA-A759-DE3F6088EC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C8412-F331-4CAF-8A26-E77F37AFF7D5}">
      <dsp:nvSpPr>
        <dsp:cNvPr id="0" name=""/>
        <dsp:cNvSpPr/>
      </dsp:nvSpPr>
      <dsp:spPr>
        <a:xfrm>
          <a:off x="1400299" y="1223283"/>
          <a:ext cx="990721" cy="17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71"/>
              </a:lnTo>
              <a:lnTo>
                <a:pt x="990721" y="85971"/>
              </a:lnTo>
              <a:lnTo>
                <a:pt x="990721" y="1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A9CC2-9C9D-432B-AC75-0BB9F028FFEC}">
      <dsp:nvSpPr>
        <dsp:cNvPr id="0" name=""/>
        <dsp:cNvSpPr/>
      </dsp:nvSpPr>
      <dsp:spPr>
        <a:xfrm>
          <a:off x="1354578" y="1223283"/>
          <a:ext cx="91440" cy="171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DE5E6-FE70-4951-9455-180DF2622B78}">
      <dsp:nvSpPr>
        <dsp:cNvPr id="0" name=""/>
        <dsp:cNvSpPr/>
      </dsp:nvSpPr>
      <dsp:spPr>
        <a:xfrm>
          <a:off x="409577" y="1223283"/>
          <a:ext cx="990721" cy="171943"/>
        </a:xfrm>
        <a:custGeom>
          <a:avLst/>
          <a:gdLst/>
          <a:ahLst/>
          <a:cxnLst/>
          <a:rect l="0" t="0" r="0" b="0"/>
          <a:pathLst>
            <a:path>
              <a:moveTo>
                <a:pt x="990721" y="0"/>
              </a:moveTo>
              <a:lnTo>
                <a:pt x="990721" y="85971"/>
              </a:lnTo>
              <a:lnTo>
                <a:pt x="0" y="85971"/>
              </a:lnTo>
              <a:lnTo>
                <a:pt x="0" y="171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F816C-324D-465E-B41D-B8838164F481}">
      <dsp:nvSpPr>
        <dsp:cNvPr id="0" name=""/>
        <dsp:cNvSpPr/>
      </dsp:nvSpPr>
      <dsp:spPr>
        <a:xfrm>
          <a:off x="990909" y="813894"/>
          <a:ext cx="818778" cy="409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90909" y="813894"/>
        <a:ext cx="818778" cy="409389"/>
      </dsp:txXfrm>
    </dsp:sp>
    <dsp:sp modelId="{3C837DFF-0599-496F-B607-620DF84DC143}">
      <dsp:nvSpPr>
        <dsp:cNvPr id="0" name=""/>
        <dsp:cNvSpPr/>
      </dsp:nvSpPr>
      <dsp:spPr>
        <a:xfrm>
          <a:off x="188" y="1395226"/>
          <a:ext cx="818778" cy="409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188" y="1395226"/>
        <a:ext cx="818778" cy="409389"/>
      </dsp:txXfrm>
    </dsp:sp>
    <dsp:sp modelId="{75A38A41-83C1-4F1E-9692-6A072A6D4940}">
      <dsp:nvSpPr>
        <dsp:cNvPr id="0" name=""/>
        <dsp:cNvSpPr/>
      </dsp:nvSpPr>
      <dsp:spPr>
        <a:xfrm>
          <a:off x="990909" y="1395226"/>
          <a:ext cx="818778" cy="409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90909" y="1395226"/>
        <a:ext cx="818778" cy="409389"/>
      </dsp:txXfrm>
    </dsp:sp>
    <dsp:sp modelId="{4C55453F-47D7-4A3B-A26E-13FCEC5A3FD7}">
      <dsp:nvSpPr>
        <dsp:cNvPr id="0" name=""/>
        <dsp:cNvSpPr/>
      </dsp:nvSpPr>
      <dsp:spPr>
        <a:xfrm>
          <a:off x="1981631" y="1395226"/>
          <a:ext cx="818778" cy="409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Calibri"/>
          </a:endParaRPr>
        </a:p>
      </dsp:txBody>
      <dsp:txXfrm>
        <a:off x="1981631" y="1395226"/>
        <a:ext cx="818778" cy="409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7EC4C-2964-44CA-A362-E65C4A14BF5C}" type="datetimeFigureOut">
              <a:t>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6E2C-6A26-4467-B18B-E725958DB1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commitment, dedication, and ongoing advocacy for school libraries is a joy to behold. Thanks, you to our Super Conference Planners, Dawn Telfer and Kate Johnson-</a:t>
            </a:r>
            <a:r>
              <a:rPr lang="en-US" dirty="0" err="1"/>
              <a:t>MaGregor</a:t>
            </a:r>
            <a:r>
              <a:rPr lang="en-US" dirty="0"/>
              <a:t> for their hard work in bringing the conference back in person with an enhanced digital stream.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26E2C-6A26-4467-B18B-E725958DB1C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577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5.jpg"/><Relationship Id="rId3" Type="http://schemas.openxmlformats.org/officeDocument/2006/relationships/image" Target="../media/image3.svg"/><Relationship Id="rId7" Type="http://schemas.openxmlformats.org/officeDocument/2006/relationships/diagramData" Target="../diagrams/data1.xm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microsoft.com/office/2007/relationships/diagramDrawing" Target="../diagrams/drawing1.xml"/><Relationship Id="rId5" Type="http://schemas.openxmlformats.org/officeDocument/2006/relationships/image" Target="../media/image13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hyperlink" Target="https://accessola.com/osla-annual-general-meetings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hyperlink" Target="https://accessola.com/wp-content/uploads/2023/01/2022_Divisional-Report_OCULA.pdf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sv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86021" y="2559042"/>
            <a:ext cx="1377970" cy="0"/>
          </a:xfrm>
          <a:prstGeom prst="line">
            <a:avLst/>
          </a:prstGeom>
          <a:ln w="28575" cap="flat">
            <a:solidFill>
              <a:srgbClr val="344A7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686021" y="3781224"/>
            <a:ext cx="1377970" cy="0"/>
          </a:xfrm>
          <a:prstGeom prst="line">
            <a:avLst/>
          </a:prstGeom>
          <a:ln w="28575" cap="flat">
            <a:solidFill>
              <a:srgbClr val="344A7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27438" y="2102891"/>
            <a:ext cx="4864562" cy="47551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85800" y="1737178"/>
            <a:ext cx="1632574" cy="65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60"/>
              </a:lnSpc>
            </a:pPr>
            <a:r>
              <a:rPr lang="en-US" sz="3800" dirty="0">
                <a:solidFill>
                  <a:srgbClr val="000000"/>
                </a:solidFill>
                <a:latin typeface="Aileron Regular Bold"/>
              </a:rPr>
              <a:t>2023</a:t>
            </a:r>
            <a:endParaRPr lang="en-US" sz="3828" dirty="0">
              <a:solidFill>
                <a:srgbClr val="000000"/>
              </a:solidFill>
              <a:latin typeface="Aileron Regular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988435"/>
            <a:ext cx="7651296" cy="74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50"/>
              </a:lnSpc>
            </a:pPr>
            <a:r>
              <a:rPr lang="en-US" sz="4321">
                <a:solidFill>
                  <a:srgbClr val="000000"/>
                </a:solidFill>
                <a:latin typeface="Aileron Regular Bold"/>
              </a:rPr>
              <a:t>ANNUAL GENERAL MEETING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800" y="3009619"/>
            <a:ext cx="2782681" cy="29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7"/>
              </a:lnSpc>
            </a:pPr>
            <a:r>
              <a:rPr lang="en-US" dirty="0">
                <a:solidFill>
                  <a:srgbClr val="000000"/>
                </a:solidFill>
                <a:latin typeface="Aileron Regular Bold"/>
              </a:rPr>
              <a:t>4:00pm – 4:30pm</a:t>
            </a:r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685800" y="2661168"/>
            <a:ext cx="2340227" cy="32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0"/>
              </a:lnSpc>
            </a:pPr>
            <a:r>
              <a:rPr lang="en-US" sz="1900" dirty="0">
                <a:solidFill>
                  <a:srgbClr val="0054A4"/>
                </a:solidFill>
                <a:latin typeface="Aileron Regular"/>
              </a:rPr>
              <a:t>JANUARY 22,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1860" y="3381375"/>
            <a:ext cx="2154298" cy="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0"/>
              </a:lnSpc>
            </a:pPr>
            <a:r>
              <a:rPr lang="en-US" sz="1736">
                <a:solidFill>
                  <a:srgbClr val="0054A4"/>
                </a:solidFill>
                <a:latin typeface="Aileron Regular"/>
              </a:rPr>
              <a:t>LOCATION: ZOOM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0633" y="5064450"/>
            <a:ext cx="498383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aleway"/>
              </a:rPr>
              <a:t>The meeting will start momentarily. </a:t>
            </a:r>
          </a:p>
        </p:txBody>
      </p:sp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13023629-5853-6CC0-621D-5E9B1639E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E7F95-DA9E-00F1-7965-A4BF87E90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1D70C07-3F45-7D43-EDD3-024A0F4B3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27438" y="2102891"/>
            <a:ext cx="4864562" cy="475510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A87B0C4-72E0-47D6-673D-1F250BF069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A8EDA28B-1680-AC80-D12E-2136C3B3AEE8}"/>
              </a:ext>
            </a:extLst>
          </p:cNvPr>
          <p:cNvSpPr txBox="1"/>
          <p:nvPr/>
        </p:nvSpPr>
        <p:spPr>
          <a:xfrm>
            <a:off x="685800" y="600075"/>
            <a:ext cx="6059792" cy="67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0"/>
              </a:lnSpc>
            </a:pPr>
            <a:r>
              <a:rPr lang="en-US" sz="4000">
                <a:solidFill>
                  <a:srgbClr val="000000"/>
                </a:solidFill>
                <a:latin typeface="Aileron Regular Bold"/>
              </a:rPr>
              <a:t>OLA 2023 IN REVIEW</a:t>
            </a: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3CCA54-0603-352E-C04C-98D6FF695B03}"/>
              </a:ext>
            </a:extLst>
          </p:cNvPr>
          <p:cNvCxnSpPr/>
          <p:nvPr/>
        </p:nvCxnSpPr>
        <p:spPr>
          <a:xfrm>
            <a:off x="6063074" y="1598319"/>
            <a:ext cx="58326" cy="495017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62C270-3DA7-B5CB-F21E-B85761A1D389}"/>
              </a:ext>
            </a:extLst>
          </p:cNvPr>
          <p:cNvCxnSpPr/>
          <p:nvPr/>
        </p:nvCxnSpPr>
        <p:spPr>
          <a:xfrm>
            <a:off x="1213556" y="3914304"/>
            <a:ext cx="9766769" cy="2069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erson with grey hair and red lipstick&#10;&#10;Description automatically generated">
            <a:extLst>
              <a:ext uri="{FF2B5EF4-FFF2-40B4-BE49-F238E27FC236}">
                <a16:creationId xmlns:a16="http://schemas.microsoft.com/office/drawing/2014/main" id="{A1BB5233-4638-3B5E-5C2C-66C4DCC1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542" y="1718271"/>
            <a:ext cx="1882238" cy="19469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B013C9-28A9-B3DF-FA23-6577B4923D63}"/>
              </a:ext>
            </a:extLst>
          </p:cNvPr>
          <p:cNvSpPr txBox="1"/>
          <p:nvPr/>
        </p:nvSpPr>
        <p:spPr>
          <a:xfrm>
            <a:off x="658131" y="1632827"/>
            <a:ext cx="313686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Raleway"/>
                <a:cs typeface="Calibri"/>
              </a:rPr>
              <a:t>Lisa MacVicar is hired as EDI Consultant and to develop an anti-racism strategy for OLA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79A2D-836D-16C9-B68E-A56D3A3279B7}"/>
              </a:ext>
            </a:extLst>
          </p:cNvPr>
          <p:cNvSpPr txBox="1"/>
          <p:nvPr/>
        </p:nvSpPr>
        <p:spPr>
          <a:xfrm>
            <a:off x="660248" y="2915059"/>
            <a:ext cx="266671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>
                <a:solidFill>
                  <a:schemeClr val="tx2"/>
                </a:solidFill>
                <a:latin typeface="Raleway"/>
                <a:cs typeface="Calibri"/>
              </a:rPr>
              <a:t>OLA Anti-Racism Committee formed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15" name="Picture 14" descr="A row of colored pencils&#10;&#10;Description automatically generated">
            <a:extLst>
              <a:ext uri="{FF2B5EF4-FFF2-40B4-BE49-F238E27FC236}">
                <a16:creationId xmlns:a16="http://schemas.microsoft.com/office/drawing/2014/main" id="{E26EA1FD-5D62-5B5E-7741-4FF93612F9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25" r="339" b="24424"/>
          <a:stretch/>
        </p:blipFill>
        <p:spPr>
          <a:xfrm>
            <a:off x="6689625" y="1302327"/>
            <a:ext cx="2296216" cy="23577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5AFAA5-7F4F-8B58-19F1-5F626E59E862}"/>
              </a:ext>
            </a:extLst>
          </p:cNvPr>
          <p:cNvSpPr txBox="1"/>
          <p:nvPr/>
        </p:nvSpPr>
        <p:spPr>
          <a:xfrm>
            <a:off x="9257845" y="2226593"/>
            <a:ext cx="213736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Raleway"/>
                <a:cs typeface="Calibri"/>
              </a:rPr>
              <a:t>OSLA publishes School Library Selection Guide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07D9716-A506-8158-6EAE-411B73FF3003}"/>
              </a:ext>
            </a:extLst>
          </p:cNvPr>
          <p:cNvGraphicFramePr/>
          <p:nvPr/>
        </p:nvGraphicFramePr>
        <p:xfrm>
          <a:off x="593767" y="3569525"/>
          <a:ext cx="2800598" cy="261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1" name="TextBox 160">
            <a:extLst>
              <a:ext uri="{FF2B5EF4-FFF2-40B4-BE49-F238E27FC236}">
                <a16:creationId xmlns:a16="http://schemas.microsoft.com/office/drawing/2014/main" id="{D2ACB5B8-B821-A6FD-F341-0ACD87947DC6}"/>
              </a:ext>
            </a:extLst>
          </p:cNvPr>
          <p:cNvSpPr txBox="1"/>
          <p:nvPr/>
        </p:nvSpPr>
        <p:spPr>
          <a:xfrm>
            <a:off x="3716025" y="4621449"/>
            <a:ext cx="22066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Raleway"/>
                <a:cs typeface="Calibri"/>
              </a:rPr>
              <a:t>New governance model approved</a:t>
            </a:r>
          </a:p>
        </p:txBody>
      </p:sp>
      <p:pic>
        <p:nvPicPr>
          <p:cNvPr id="162" name="Picture 161" descr="A white text with black text&#10;&#10;Description automatically generated">
            <a:extLst>
              <a:ext uri="{FF2B5EF4-FFF2-40B4-BE49-F238E27FC236}">
                <a16:creationId xmlns:a16="http://schemas.microsoft.com/office/drawing/2014/main" id="{A0CCB330-66D5-DE00-9381-224AB66F69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2747" y="4481697"/>
            <a:ext cx="3022765" cy="1734293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E08494FF-20CC-1771-4305-B783BB25683F}"/>
              </a:ext>
            </a:extLst>
          </p:cNvPr>
          <p:cNvSpPr txBox="1"/>
          <p:nvPr/>
        </p:nvSpPr>
        <p:spPr>
          <a:xfrm>
            <a:off x="6417661" y="4453215"/>
            <a:ext cx="220663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Raleway"/>
                <a:cs typeface="Calibri"/>
              </a:rPr>
              <a:t>Statement on school boards banning &amp; restricting books released</a:t>
            </a: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E645753D-BCBE-37B2-716D-0E593D476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7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768D0-72CF-FCB6-F852-BF4262DF3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1895C6-FD7F-18D4-E22A-5D87CEB2D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27438" y="2102891"/>
            <a:ext cx="4864562" cy="475510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1C38070-687E-373E-D21D-DCD47D4A9A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6239EA4E-64F4-29BA-DE2B-4A78A2E9E4B7}"/>
              </a:ext>
            </a:extLst>
          </p:cNvPr>
          <p:cNvSpPr txBox="1"/>
          <p:nvPr/>
        </p:nvSpPr>
        <p:spPr>
          <a:xfrm>
            <a:off x="685800" y="600075"/>
            <a:ext cx="6059792" cy="67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0"/>
              </a:lnSpc>
            </a:pPr>
            <a:r>
              <a:rPr lang="en-US" sz="4000">
                <a:solidFill>
                  <a:srgbClr val="000000"/>
                </a:solidFill>
                <a:latin typeface="Aileron Regular Bold"/>
              </a:rPr>
              <a:t>OLA 2023 IN REVIEW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B0033-32CA-1AC3-2829-E7B2E2E358FA}"/>
              </a:ext>
            </a:extLst>
          </p:cNvPr>
          <p:cNvSpPr txBox="1"/>
          <p:nvPr/>
        </p:nvSpPr>
        <p:spPr>
          <a:xfrm>
            <a:off x="686239" y="1273303"/>
            <a:ext cx="75488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Raleway"/>
                <a:cs typeface="Calibri"/>
              </a:rPr>
              <a:t>Library Day at Queen's Park</a:t>
            </a:r>
            <a:endParaRPr lang="en-US"/>
          </a:p>
        </p:txBody>
      </p:sp>
      <p:pic>
        <p:nvPicPr>
          <p:cNvPr id="5" name="Picture 4" descr="thumbnail_image3.jpg">
            <a:extLst>
              <a:ext uri="{FF2B5EF4-FFF2-40B4-BE49-F238E27FC236}">
                <a16:creationId xmlns:a16="http://schemas.microsoft.com/office/drawing/2014/main" id="{EAAFA5D0-287C-EAC2-BE74-972BEFAC2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252" y="2064821"/>
            <a:ext cx="3786250" cy="2847110"/>
          </a:xfrm>
          <a:prstGeom prst="rect">
            <a:avLst/>
          </a:prstGeom>
        </p:spPr>
      </p:pic>
      <p:pic>
        <p:nvPicPr>
          <p:cNvPr id="7" name="Picture 6" descr="thumbnail_image2.jpg">
            <a:extLst>
              <a:ext uri="{FF2B5EF4-FFF2-40B4-BE49-F238E27FC236}">
                <a16:creationId xmlns:a16="http://schemas.microsoft.com/office/drawing/2014/main" id="{19267EFA-B33D-5452-B0A3-F1A20C8BA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10" y="2064822"/>
            <a:ext cx="3786250" cy="2847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5C8545-4241-2C0F-43D9-2CD8EA547E84}"/>
              </a:ext>
            </a:extLst>
          </p:cNvPr>
          <p:cNvSpPr txBox="1"/>
          <p:nvPr/>
        </p:nvSpPr>
        <p:spPr>
          <a:xfrm>
            <a:off x="8527650" y="2578591"/>
            <a:ext cx="285474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>
                <a:solidFill>
                  <a:schemeClr val="tx2"/>
                </a:solidFill>
                <a:latin typeface="Raleway"/>
                <a:cs typeface="Calibri"/>
              </a:rPr>
              <a:t>20+ meetings with a broad, multi-partisan spectrum of elected and Ministry officials</a:t>
            </a:r>
          </a:p>
          <a:p>
            <a:endParaRPr lang="en-US" sz="1400">
              <a:solidFill>
                <a:schemeClr val="tx2"/>
              </a:solidFill>
              <a:latin typeface="Raleway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400">
                <a:solidFill>
                  <a:schemeClr val="tx2"/>
                </a:solidFill>
                <a:latin typeface="Raleway"/>
                <a:cs typeface="Calibri"/>
              </a:rPr>
              <a:t>Advanced our provincial government relations efforts</a:t>
            </a:r>
          </a:p>
          <a:p>
            <a:endParaRPr lang="en-US" sz="1400">
              <a:solidFill>
                <a:schemeClr val="tx2"/>
              </a:solidFill>
              <a:latin typeface="Raleway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400">
                <a:solidFill>
                  <a:schemeClr val="tx2"/>
                </a:solidFill>
                <a:latin typeface="Raleway"/>
                <a:cs typeface="Calibri"/>
              </a:rPr>
              <a:t>Raised profile of libraries</a:t>
            </a:r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3BFC4A4B-D045-9A1F-BC5F-24AD9DD9FC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6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45877" y="1900087"/>
            <a:ext cx="4864562" cy="47551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137451" y="2222740"/>
            <a:ext cx="6059792" cy="138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0"/>
              </a:lnSpc>
            </a:pPr>
            <a:r>
              <a:rPr lang="en-US" sz="4500" dirty="0">
                <a:solidFill>
                  <a:srgbClr val="000000"/>
                </a:solidFill>
                <a:latin typeface="Aileron Regular Bold"/>
              </a:rPr>
              <a:t> </a:t>
            </a:r>
            <a:r>
              <a:rPr lang="en-US" sz="4800" dirty="0">
                <a:solidFill>
                  <a:srgbClr val="000000"/>
                </a:solidFill>
                <a:latin typeface="Aileron Regular Bold"/>
              </a:rPr>
              <a:t>NEW BUSINESS</a:t>
            </a:r>
          </a:p>
          <a:p>
            <a:pPr>
              <a:lnSpc>
                <a:spcPts val="5630"/>
              </a:lnSpc>
            </a:pPr>
            <a:endParaRPr lang="en-US" sz="4500" dirty="0">
              <a:solidFill>
                <a:srgbClr val="000000"/>
              </a:solidFill>
              <a:latin typeface="Aileron Regular Bold"/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9EA08F6D-6AF8-929E-E743-2FB7F5EFE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45877" y="1900087"/>
            <a:ext cx="4864562" cy="47551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1396" y="202804"/>
            <a:ext cx="6281019" cy="83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90"/>
              </a:lnSpc>
            </a:pPr>
            <a:r>
              <a:rPr lang="en-US" sz="4921" dirty="0">
                <a:solidFill>
                  <a:srgbClr val="000000"/>
                </a:solidFill>
                <a:latin typeface="Aileron Regular Bold"/>
              </a:rPr>
              <a:t> ELECTIONS REPORT 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E94020B-15C3-6E32-3E58-000916E7C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982CE-44B7-8CE2-E4F4-9DB882292D4A}"/>
              </a:ext>
            </a:extLst>
          </p:cNvPr>
          <p:cNvSpPr txBox="1"/>
          <p:nvPr/>
        </p:nvSpPr>
        <p:spPr>
          <a:xfrm>
            <a:off x="171396" y="1006814"/>
            <a:ext cx="8896404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000" dirty="0"/>
              <a:t>Wendy Burch-Jones is our new OSLA President for 2024</a:t>
            </a:r>
            <a:endParaRPr lang="en-CA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BC8AD-AF51-AECB-7735-B068D32FA83B}"/>
              </a:ext>
            </a:extLst>
          </p:cNvPr>
          <p:cNvSpPr txBox="1"/>
          <p:nvPr/>
        </p:nvSpPr>
        <p:spPr>
          <a:xfrm>
            <a:off x="253094" y="1560812"/>
            <a:ext cx="9500505" cy="63555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2500" b="1" u="sng" dirty="0"/>
              <a:t>New Council Members</a:t>
            </a:r>
          </a:p>
          <a:p>
            <a:r>
              <a:rPr lang="en-CA" sz="2200" dirty="0"/>
              <a:t>Jennifer Angle, HWDSB was acclaimed as the Vice-President / President-Elect</a:t>
            </a:r>
            <a:br>
              <a:rPr lang="en-CA" sz="2200" dirty="0"/>
            </a:br>
            <a:r>
              <a:rPr lang="en-CA" sz="2200" dirty="0"/>
              <a:t>Vacant – Northern Region</a:t>
            </a:r>
            <a:br>
              <a:rPr lang="en-CA" sz="2200" dirty="0"/>
            </a:br>
            <a:r>
              <a:rPr lang="en-CA" sz="2200" dirty="0"/>
              <a:t>Vacant – Central East Region </a:t>
            </a:r>
            <a:br>
              <a:rPr lang="en-CA" sz="2200" dirty="0"/>
            </a:br>
            <a:endParaRPr lang="en-CA" sz="2500" dirty="0"/>
          </a:p>
          <a:p>
            <a:r>
              <a:rPr lang="en-CA" sz="2500" b="1" u="sng" dirty="0"/>
              <a:t>Returning OSLA Council Members for 2024</a:t>
            </a:r>
          </a:p>
          <a:p>
            <a:r>
              <a:rPr lang="en-CA" sz="2200" dirty="0"/>
              <a:t>Johanna Gibson-Lawler – Past President / Treasurer </a:t>
            </a:r>
          </a:p>
          <a:p>
            <a:r>
              <a:rPr lang="en-CA" sz="2200" dirty="0"/>
              <a:t>Ruth Gretsinger - Central West Region </a:t>
            </a:r>
          </a:p>
          <a:p>
            <a:r>
              <a:rPr lang="en-CA" sz="2200" dirty="0"/>
              <a:t>Dawn Telfer - Southwestern Region </a:t>
            </a:r>
          </a:p>
          <a:p>
            <a:r>
              <a:rPr lang="en-CA" sz="2200" dirty="0"/>
              <a:t>Lisa Lewis – Toronto Region</a:t>
            </a:r>
            <a:br>
              <a:rPr lang="en-CA" sz="2200" dirty="0"/>
            </a:br>
            <a:r>
              <a:rPr lang="en-CA" sz="2200" dirty="0"/>
              <a:t>Richard Reid – Mid–Central Region</a:t>
            </a:r>
            <a:br>
              <a:rPr lang="en-CA" sz="2200" dirty="0"/>
            </a:br>
            <a:r>
              <a:rPr lang="en-CA" sz="2200" dirty="0"/>
              <a:t>Sue Matthews – Eastern Region</a:t>
            </a:r>
          </a:p>
          <a:p>
            <a:r>
              <a:rPr lang="en-CA" sz="2200" dirty="0"/>
              <a:t>Danny Neville - Teaching Librarian Editor-in-Chief </a:t>
            </a:r>
          </a:p>
          <a:p>
            <a:endParaRPr lang="en-CA" sz="3000" dirty="0"/>
          </a:p>
          <a:p>
            <a:endParaRPr lang="en-CA" sz="3000" dirty="0"/>
          </a:p>
          <a:p>
            <a:endParaRPr lang="en-CA" sz="3000" dirty="0"/>
          </a:p>
          <a:p>
            <a:endParaRPr lang="en-CA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45877" y="1900087"/>
            <a:ext cx="4864562" cy="47551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5773" y="159672"/>
            <a:ext cx="6281019" cy="83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90"/>
              </a:lnSpc>
            </a:pPr>
            <a:r>
              <a:rPr lang="en-US" sz="4921" dirty="0">
                <a:solidFill>
                  <a:srgbClr val="000000"/>
                </a:solidFill>
                <a:latin typeface="Aileron Regular Bold"/>
              </a:rPr>
              <a:t> ELECTIONS REPORT 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E94020B-15C3-6E32-3E58-000916E7C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4BC8AD-AF51-AECB-7735-B068D32FA83B}"/>
              </a:ext>
            </a:extLst>
          </p:cNvPr>
          <p:cNvSpPr txBox="1"/>
          <p:nvPr/>
        </p:nvSpPr>
        <p:spPr>
          <a:xfrm>
            <a:off x="243262" y="1189925"/>
            <a:ext cx="10795653" cy="52475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500" b="1" u="sng" dirty="0"/>
              <a:t>Farewell</a:t>
            </a:r>
          </a:p>
          <a:p>
            <a:r>
              <a:rPr lang="en-US" sz="2500" dirty="0"/>
              <a:t>Beth Lyons held the role of Past President/Treasurer for the 2023 year. She has been a guide and a mentor throughout the past few years for all the OSLA Council.</a:t>
            </a:r>
          </a:p>
          <a:p>
            <a:endParaRPr lang="en-US" sz="2500" dirty="0"/>
          </a:p>
          <a:p>
            <a:r>
              <a:rPr lang="en-US" sz="2500" dirty="0"/>
              <a:t>We are also saying goodbye to Shelley Merton, councilor from the Central East Region and we said goodbye to Kasey Whalley, the past editor of </a:t>
            </a:r>
            <a:r>
              <a:rPr lang="en-US" sz="2500" dirty="0" err="1"/>
              <a:t>TingL</a:t>
            </a:r>
            <a:r>
              <a:rPr lang="en-US" sz="2500" dirty="0"/>
              <a:t>.</a:t>
            </a:r>
            <a:br>
              <a:rPr lang="en-US" sz="2500" dirty="0"/>
            </a:br>
            <a:endParaRPr lang="en-CA" sz="3000" b="1" u="sng" dirty="0"/>
          </a:p>
          <a:p>
            <a:r>
              <a:rPr lang="en-CA" sz="2500" b="1" u="sng" dirty="0"/>
              <a:t>Vacancy</a:t>
            </a:r>
          </a:p>
          <a:p>
            <a:r>
              <a:rPr lang="en-CA" sz="2500" dirty="0"/>
              <a:t>Northern Region (Algoma, Cochrane, Nipissing, Parry Sound, Sudbury, Timiskaming, Kenora, Rainy River, Thunder Bay, North of Superior) </a:t>
            </a:r>
            <a:br>
              <a:rPr lang="en-CA" sz="2500" dirty="0"/>
            </a:br>
            <a:r>
              <a:rPr lang="en-CA" sz="2500" dirty="0"/>
              <a:t>Central East Region (Hastings, Kawartha, Northumberland, Peterborough, </a:t>
            </a:r>
            <a:br>
              <a:rPr lang="en-CA" sz="2500" dirty="0"/>
            </a:br>
            <a:r>
              <a:rPr lang="en-CA" sz="2500" dirty="0"/>
              <a:t>Prince Edward, Victoria, Trillium) </a:t>
            </a:r>
          </a:p>
          <a:p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347909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45877" y="1900087"/>
            <a:ext cx="4864562" cy="47551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9603" y="180681"/>
            <a:ext cx="6441912" cy="83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90"/>
              </a:lnSpc>
            </a:pPr>
            <a:r>
              <a:rPr lang="en-US" sz="4921" dirty="0">
                <a:solidFill>
                  <a:srgbClr val="000000"/>
                </a:solidFill>
                <a:latin typeface="Aileron Regular Bold"/>
              </a:rPr>
              <a:t> AWARDS REPORT 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49E821A9-10B8-3854-578F-5B3094BCD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A5E47C-53DE-1DE0-6E72-FCD6600E640D}"/>
              </a:ext>
            </a:extLst>
          </p:cNvPr>
          <p:cNvSpPr txBox="1"/>
          <p:nvPr/>
        </p:nvSpPr>
        <p:spPr>
          <a:xfrm>
            <a:off x="564024" y="1362506"/>
            <a:ext cx="995157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CA" sz="2200" dirty="0"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OSLA Administrator of the Year - Peter </a:t>
            </a:r>
            <a:r>
              <a:rPr lang="en-CA" sz="2200" dirty="0" err="1"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Rewega</a:t>
            </a:r>
            <a:r>
              <a:rPr lang="en-CA" sz="2200" dirty="0"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 - Toronto DSB </a:t>
            </a:r>
            <a:endParaRPr lang="en-CA" sz="22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fontAlgn="base"/>
            <a:br>
              <a:rPr lang="en-CA" sz="2200" dirty="0"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CA" sz="2200" dirty="0"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OSLA </a:t>
            </a:r>
            <a:r>
              <a:rPr lang="en-CA" sz="2200" dirty="0"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School Library Professional</a:t>
            </a:r>
            <a:r>
              <a:rPr lang="en-CA" sz="2200" dirty="0"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 of the Year (School Library Technician) - Victoria Riddle - Hamilton Wentworth DSB</a:t>
            </a:r>
            <a:endParaRPr lang="en-CA" sz="22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fontAlgn="base"/>
            <a:br>
              <a:rPr lang="en-CA" sz="2200" dirty="0"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CA" sz="2200" dirty="0"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OSLA Teacher Librarian of the Year - Aimee Barber - Ottawa Carleton DSB</a:t>
            </a:r>
            <a:endParaRPr lang="en-CA" sz="22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fontAlgn="base"/>
            <a:br>
              <a:rPr lang="en-CA" sz="2200" dirty="0"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CA" sz="2200" dirty="0"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OSLA Special Achievement – No award this year</a:t>
            </a:r>
            <a:r>
              <a:rPr lang="en-CA" sz="2200" dirty="0">
                <a:effectLst/>
                <a:latin typeface="+mj-lt"/>
              </a:rPr>
              <a:t> </a:t>
            </a:r>
          </a:p>
          <a:p>
            <a:pPr fontAlgn="base"/>
            <a:endParaRPr lang="en-CA" sz="2200" dirty="0">
              <a:latin typeface="+mj-lt"/>
            </a:endParaRPr>
          </a:p>
          <a:p>
            <a:pPr fontAlgn="base"/>
            <a:r>
              <a:rPr lang="en-CA" sz="2200" dirty="0">
                <a:latin typeface="+mj-lt"/>
              </a:rPr>
              <a:t>OLA Super Conference…</a:t>
            </a:r>
          </a:p>
          <a:p>
            <a:pPr fontAlgn="base"/>
            <a:r>
              <a:rPr lang="en-CA" sz="2200" dirty="0">
                <a:latin typeface="+mj-lt"/>
              </a:rPr>
              <a:t>Join us on Thursday, January 25</a:t>
            </a:r>
            <a:r>
              <a:rPr lang="en-CA" sz="2200" baseline="30000" dirty="0">
                <a:latin typeface="+mj-lt"/>
              </a:rPr>
              <a:t>th</a:t>
            </a:r>
            <a:r>
              <a:rPr lang="en-CA" sz="2200" dirty="0">
                <a:latin typeface="+mj-lt"/>
              </a:rPr>
              <a:t> @ 5:15 p.m. for OSLA’s Celebration: Awards and </a:t>
            </a:r>
            <a:br>
              <a:rPr lang="en-CA" sz="2200" dirty="0">
                <a:latin typeface="+mj-lt"/>
              </a:rPr>
            </a:br>
            <a:r>
              <a:rPr lang="en-CA" sz="2200" dirty="0">
                <a:latin typeface="+mj-lt"/>
              </a:rPr>
              <a:t>Launch of the Guide to the Selection and Deselection of School Library Resources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27438" y="2102891"/>
            <a:ext cx="4864562" cy="47551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62898" y="2204561"/>
            <a:ext cx="7128057" cy="2453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70"/>
              </a:lnSpc>
            </a:pPr>
            <a:r>
              <a:rPr lang="en-US" sz="7100" dirty="0">
                <a:solidFill>
                  <a:srgbClr val="000000"/>
                </a:solidFill>
                <a:latin typeface="Aileron Regular Bold"/>
              </a:rPr>
              <a:t>ADJOURNMENT 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B4218FB-E25F-94B1-1C5D-5BEFAF53AC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27438" y="2102891"/>
            <a:ext cx="4864562" cy="47551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183049" y="2520863"/>
            <a:ext cx="5884751" cy="1171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70"/>
              </a:lnSpc>
            </a:pPr>
            <a:r>
              <a:rPr lang="en-US" sz="7100" dirty="0">
                <a:solidFill>
                  <a:srgbClr val="000000"/>
                </a:solidFill>
                <a:latin typeface="Aileron Regular Bold"/>
              </a:rPr>
              <a:t>THANK YOU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B4218FB-E25F-94B1-1C5D-5BEFAF53AC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4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27438" y="2102891"/>
            <a:ext cx="4864562" cy="47551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183049" y="2520863"/>
            <a:ext cx="5884751" cy="1171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70"/>
              </a:lnSpc>
            </a:pPr>
            <a:r>
              <a:rPr lang="en-US" sz="7121" dirty="0">
                <a:solidFill>
                  <a:srgbClr val="000000"/>
                </a:solidFill>
                <a:latin typeface="Aileron Regular Bold"/>
              </a:rPr>
              <a:t>DISCUSSION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B4218FB-E25F-94B1-1C5D-5BEFAF53AC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72634" y="3124570"/>
            <a:ext cx="3819366" cy="37334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834027"/>
            <a:ext cx="2243824" cy="6763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3094" y="256648"/>
            <a:ext cx="10820400" cy="697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0"/>
              </a:lnSpc>
            </a:pPr>
            <a:r>
              <a:rPr lang="en-US" sz="4021">
                <a:solidFill>
                  <a:srgbClr val="000000"/>
                </a:solidFill>
                <a:latin typeface="Aileron Regular Bold"/>
              </a:rPr>
              <a:t>HOUSE KEEPING RULES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3038" y="1076787"/>
            <a:ext cx="10955629" cy="5196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Raleway"/>
              </a:rPr>
              <a:t>The facilitator (host) will ask all attendees to use the following features within the Zoom room. Mute, Chat, and additional features (raise hand).</a:t>
            </a:r>
          </a:p>
          <a:p>
            <a:pPr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Raleway"/>
            </a:endParaRPr>
          </a:p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Raleway"/>
              </a:rPr>
              <a:t>During the meeting, members will be asked to vote using polls. A poll will pop up on your screen, and members will vote </a:t>
            </a:r>
            <a:r>
              <a:rPr lang="en-US" sz="2399" dirty="0" err="1">
                <a:solidFill>
                  <a:srgbClr val="000000"/>
                </a:solidFill>
                <a:latin typeface="Raleway"/>
              </a:rPr>
              <a:t>i.e</a:t>
            </a:r>
            <a:r>
              <a:rPr lang="en-US" sz="2399" dirty="0">
                <a:solidFill>
                  <a:srgbClr val="000000"/>
                </a:solidFill>
                <a:latin typeface="Raleway"/>
              </a:rPr>
              <a:t> for, against or abstain.  Once voting is completed, the host or co-host will share the results with all participants before proceeding to the next agenda item. </a:t>
            </a:r>
          </a:p>
          <a:p>
            <a:pPr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Raleway"/>
            </a:endParaRPr>
          </a:p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Raleway"/>
              </a:rPr>
              <a:t>The Divisional council meetings will be recorded in order to capture the minutes of the meeting. Closed captioning will be turned on.</a:t>
            </a:r>
            <a:r>
              <a:rPr lang="en-CA" sz="2400" dirty="0">
                <a:hlinkClick r:id="rId5"/>
              </a:rPr>
              <a:t> </a:t>
            </a:r>
            <a:r>
              <a:rPr lang="en-CA" sz="2400" dirty="0" err="1">
                <a:hlinkClick r:id="rId5"/>
              </a:rPr>
              <a:t>OSLA</a:t>
            </a:r>
            <a:r>
              <a:rPr lang="en-CA" sz="2400" dirty="0">
                <a:hlinkClick r:id="rId5"/>
              </a:rPr>
              <a:t> Annual General Meetings - Ontario Library Association (accessola.com)</a:t>
            </a:r>
            <a:endParaRPr lang="en-US" sz="2399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Raleway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7215A078-9B6A-65B1-3380-6952B66E5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27438" y="2102891"/>
            <a:ext cx="4864562" cy="47551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3402" y="498778"/>
            <a:ext cx="6059792" cy="730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10"/>
              </a:lnSpc>
            </a:pPr>
            <a:r>
              <a:rPr lang="en-US" sz="4221">
                <a:solidFill>
                  <a:srgbClr val="000000"/>
                </a:solidFill>
                <a:latin typeface="Aileron Regular Bold"/>
              </a:rPr>
              <a:t>WELCOME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1000" y="1971513"/>
            <a:ext cx="10900846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</a:pPr>
            <a:r>
              <a:rPr lang="en-US" sz="4400" b="1" dirty="0">
                <a:solidFill>
                  <a:srgbClr val="000000"/>
                </a:solidFill>
                <a:latin typeface="Arial"/>
                <a:cs typeface="Arial"/>
              </a:rPr>
              <a:t>2023 </a:t>
            </a:r>
            <a:r>
              <a:rPr lang="en-CA" sz="4400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Ontario School Library Association</a:t>
            </a:r>
            <a:endParaRPr lang="en-US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5180"/>
              </a:lnSpc>
            </a:pPr>
            <a:r>
              <a:rPr lang="en-US" sz="4400" dirty="0">
                <a:solidFill>
                  <a:srgbClr val="000000"/>
                </a:solidFill>
                <a:latin typeface="Lora"/>
              </a:rPr>
              <a:t>Annual General Meeting 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A33C1AD-0772-8385-A54F-B8B0E7ECC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27438" y="2102891"/>
            <a:ext cx="4864562" cy="47551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5690" y="272841"/>
            <a:ext cx="6021674" cy="657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0"/>
              </a:lnSpc>
            </a:pPr>
            <a:r>
              <a:rPr lang="en-US" sz="4000" u="sng" dirty="0">
                <a:solidFill>
                  <a:srgbClr val="000000"/>
                </a:solidFill>
                <a:latin typeface="Aileron Regular Bold"/>
              </a:rPr>
              <a:t>AGENDA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3981" y="1151889"/>
            <a:ext cx="9858379" cy="458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Raleway"/>
              </a:rPr>
              <a:t>Welcome </a:t>
            </a:r>
          </a:p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Raleway"/>
              </a:rPr>
              <a:t>Adoption of the Agenda </a:t>
            </a:r>
          </a:p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Raleway"/>
              </a:rPr>
              <a:t>Approval of the Minutes </a:t>
            </a:r>
          </a:p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Raleway"/>
              </a:rPr>
              <a:t>Acceptance of the </a:t>
            </a:r>
            <a:r>
              <a:rPr lang="en-US" sz="2599" dirty="0" err="1">
                <a:solidFill>
                  <a:srgbClr val="000000"/>
                </a:solidFill>
                <a:latin typeface="Raleway"/>
              </a:rPr>
              <a:t>OSLA</a:t>
            </a:r>
            <a:r>
              <a:rPr lang="en-US" sz="2599" dirty="0">
                <a:solidFill>
                  <a:srgbClr val="000000"/>
                </a:solidFill>
                <a:latin typeface="Raleway"/>
              </a:rPr>
              <a:t> Treasurer Report </a:t>
            </a:r>
          </a:p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 err="1">
                <a:solidFill>
                  <a:srgbClr val="000000"/>
                </a:solidFill>
                <a:latin typeface="Raleway"/>
              </a:rPr>
              <a:t>OSLA</a:t>
            </a:r>
            <a:r>
              <a:rPr lang="en-US" sz="2599" dirty="0">
                <a:solidFill>
                  <a:srgbClr val="000000"/>
                </a:solidFill>
                <a:latin typeface="Raleway"/>
              </a:rPr>
              <a:t> President Report </a:t>
            </a:r>
          </a:p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Raleway"/>
              </a:rPr>
              <a:t>New Business</a:t>
            </a:r>
          </a:p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Raleway"/>
              </a:rPr>
              <a:t>Elections Report</a:t>
            </a:r>
          </a:p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Raleway"/>
              </a:rPr>
              <a:t>Awards Report</a:t>
            </a:r>
          </a:p>
          <a:p>
            <a:pPr marL="561336" lvl="1" indent="-280668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Raleway"/>
              </a:rPr>
              <a:t>Adjournment </a:t>
            </a:r>
          </a:p>
          <a:p>
            <a:pPr>
              <a:lnSpc>
                <a:spcPts val="3639"/>
              </a:lnSpc>
            </a:pPr>
            <a:endParaRPr lang="en-US" sz="2599" dirty="0">
              <a:solidFill>
                <a:srgbClr val="000000"/>
              </a:solidFill>
              <a:latin typeface="Raleway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02B418D6-5805-B6E3-40E6-E1C132555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27438" y="2102891"/>
            <a:ext cx="4864562" cy="47551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85800" y="600075"/>
            <a:ext cx="6059792" cy="697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0"/>
              </a:lnSpc>
            </a:pPr>
            <a:r>
              <a:rPr lang="en-US" sz="4021">
                <a:solidFill>
                  <a:srgbClr val="000000"/>
                </a:solidFill>
                <a:latin typeface="Aileron Regular Bold"/>
              </a:rPr>
              <a:t>MINUTES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3140" y="1822856"/>
            <a:ext cx="8103848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850" u="sng" dirty="0">
                <a:solidFill>
                  <a:srgbClr val="004AAD"/>
                </a:solidFill>
                <a:latin typeface="Raleway Bold"/>
              </a:rPr>
              <a:t>Approval of the Minutes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8E3E6E-22BA-4F9A-4BC9-CE9A64568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988" y="295248"/>
            <a:ext cx="2853175" cy="6096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27438" y="2102891"/>
            <a:ext cx="4864562" cy="47551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85800" y="600075"/>
            <a:ext cx="7148136" cy="65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0"/>
              </a:lnSpc>
            </a:pPr>
            <a:r>
              <a:rPr lang="en-US" sz="4021" dirty="0" err="1">
                <a:solidFill>
                  <a:srgbClr val="000000"/>
                </a:solidFill>
                <a:latin typeface="Aileron Regular Bold"/>
              </a:rPr>
              <a:t>OSLA</a:t>
            </a:r>
            <a:r>
              <a:rPr lang="en-US" sz="4021" dirty="0">
                <a:solidFill>
                  <a:srgbClr val="000000"/>
                </a:solidFill>
                <a:latin typeface="Aileron Regular Bold"/>
              </a:rPr>
              <a:t> FINANCIAL REPORT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800" y="1684800"/>
            <a:ext cx="9803102" cy="1225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450" dirty="0">
                <a:solidFill>
                  <a:srgbClr val="000000"/>
                </a:solidFill>
                <a:latin typeface="Raleway"/>
              </a:rPr>
              <a:t>OSLA Treasurer Report covers the period of September 1, 2022, to August 31, 2023</a:t>
            </a:r>
            <a:r>
              <a:rPr lang="en-US" sz="3450" dirty="0">
                <a:solidFill>
                  <a:srgbClr val="000000"/>
                </a:solidFill>
                <a:latin typeface="Raleway Bold"/>
              </a:rPr>
              <a:t>  </a:t>
            </a:r>
            <a:endParaRPr lang="en-US" sz="3499" dirty="0">
              <a:solidFill>
                <a:srgbClr val="000000"/>
              </a:solidFill>
              <a:latin typeface="Raleway Bold"/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9F354D31-736E-3664-F80B-A6728462B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3B6FF4-D149-4D8D-CF77-16D5B965D73D}"/>
              </a:ext>
            </a:extLst>
          </p:cNvPr>
          <p:cNvSpPr txBox="1"/>
          <p:nvPr/>
        </p:nvSpPr>
        <p:spPr>
          <a:xfrm>
            <a:off x="685800" y="3283550"/>
            <a:ext cx="6098458" cy="630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500" dirty="0"/>
              <a:t>OSLA Treasurer Report </a:t>
            </a:r>
            <a:endParaRPr lang="en-CA" sz="3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27438" y="2102891"/>
            <a:ext cx="4864562" cy="47551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85800" y="600075"/>
            <a:ext cx="6059792" cy="697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0"/>
              </a:lnSpc>
            </a:pPr>
            <a:r>
              <a:rPr lang="en-US" sz="4021">
                <a:solidFill>
                  <a:srgbClr val="000000"/>
                </a:solidFill>
                <a:latin typeface="Aileron Regular Bold"/>
              </a:rPr>
              <a:t>PRESIDENT'S REPORT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2026691"/>
            <a:ext cx="6494904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850" u="sng" dirty="0">
                <a:solidFill>
                  <a:srgbClr val="004AAD"/>
                </a:solidFill>
                <a:latin typeface="Raleway Bold"/>
              </a:rPr>
              <a:t>2023 President's Report </a:t>
            </a:r>
            <a:endParaRPr lang="en-US" sz="3899" u="sng" dirty="0">
              <a:solidFill>
                <a:srgbClr val="004AAD"/>
              </a:solidFill>
              <a:latin typeface="Raleway Bold"/>
              <a:hlinkClick r:id="rId5" tooltip="https://accessola.com/wp-content/uploads/2023/01/2022_Divisional-Report_OCULA.pdf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6867F807-C0B9-B188-C1A8-70C0C5348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FC387-F768-E5EB-7997-F4593FA2E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8F0112F-F400-894E-B423-243B1A06F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27438" y="2102891"/>
            <a:ext cx="4864562" cy="475510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AD3596D-A1D9-0871-94CD-5C46979300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112195A4-4DCE-FCA7-9558-57EACB1B0454}"/>
              </a:ext>
            </a:extLst>
          </p:cNvPr>
          <p:cNvSpPr txBox="1"/>
          <p:nvPr/>
        </p:nvSpPr>
        <p:spPr>
          <a:xfrm>
            <a:off x="685800" y="600075"/>
            <a:ext cx="6059792" cy="669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0"/>
              </a:lnSpc>
            </a:pPr>
            <a:r>
              <a:rPr lang="en-US" sz="4000">
                <a:solidFill>
                  <a:srgbClr val="000000"/>
                </a:solidFill>
                <a:latin typeface="Aileron Regular Bold"/>
              </a:rPr>
              <a:t>OLA 2023 IN REVIEW</a:t>
            </a:r>
            <a:endParaRPr lang="en-US"/>
          </a:p>
        </p:txBody>
      </p:sp>
      <p:pic>
        <p:nvPicPr>
          <p:cNvPr id="5" name="Picture 4" descr="white circle representing the sun and moon is in the middle of the image dividing two sceneries. On the left side is the morning in a forest, and on the right side is the city at night. Text Reads: “Walking in two worlds / Marcher entre deux mondes. OLA super conference 2023. February 1-4, 2023. Metro Toronto Convention Centre. Featuring a digital experience. #OLASC">
            <a:extLst>
              <a:ext uri="{FF2B5EF4-FFF2-40B4-BE49-F238E27FC236}">
                <a16:creationId xmlns:a16="http://schemas.microsoft.com/office/drawing/2014/main" id="{CF0DAC2F-B106-34E8-4B94-662C328E6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44" y="1560110"/>
            <a:ext cx="2940755" cy="164653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227F66-8D2B-EFC1-932E-48792C76A0BC}"/>
              </a:ext>
            </a:extLst>
          </p:cNvPr>
          <p:cNvCxnSpPr/>
          <p:nvPr/>
        </p:nvCxnSpPr>
        <p:spPr>
          <a:xfrm>
            <a:off x="6063074" y="1598319"/>
            <a:ext cx="58326" cy="495017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169BF1-BFB9-ED8B-059E-607ACD00D2B6}"/>
              </a:ext>
            </a:extLst>
          </p:cNvPr>
          <p:cNvCxnSpPr/>
          <p:nvPr/>
        </p:nvCxnSpPr>
        <p:spPr>
          <a:xfrm>
            <a:off x="1213556" y="3914304"/>
            <a:ext cx="9766769" cy="2069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0AE5E-E3E7-E8A2-2CA8-D502D085C9AB}"/>
              </a:ext>
            </a:extLst>
          </p:cNvPr>
          <p:cNvSpPr txBox="1"/>
          <p:nvPr/>
        </p:nvSpPr>
        <p:spPr>
          <a:xfrm>
            <a:off x="499793" y="3275580"/>
            <a:ext cx="36415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Raleway"/>
                <a:cs typeface="Calibri"/>
              </a:rPr>
              <a:t>First hybrid Super Conference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F0495-5FD8-5847-7B59-95B7D1186765}"/>
              </a:ext>
            </a:extLst>
          </p:cNvPr>
          <p:cNvSpPr txBox="1"/>
          <p:nvPr/>
        </p:nvSpPr>
        <p:spPr>
          <a:xfrm>
            <a:off x="3713824" y="1711047"/>
            <a:ext cx="231046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>
                <a:solidFill>
                  <a:schemeClr val="tx2"/>
                </a:solidFill>
                <a:latin typeface="Raleway"/>
                <a:cs typeface="Calibri"/>
              </a:rPr>
              <a:t>5,000+ registrants</a:t>
            </a:r>
            <a:endParaRPr lang="en-US" sz="1400">
              <a:solidFill>
                <a:schemeClr val="tx2"/>
              </a:solidFill>
              <a:latin typeface="Raleway"/>
            </a:endParaRPr>
          </a:p>
          <a:p>
            <a:pPr marL="171450" indent="-171450">
              <a:buFont typeface="Arial"/>
              <a:buChar char="•"/>
            </a:pPr>
            <a:r>
              <a:rPr lang="en-US" sz="1400">
                <a:solidFill>
                  <a:schemeClr val="tx2"/>
                </a:solidFill>
                <a:latin typeface="Raleway"/>
                <a:cs typeface="Calibri"/>
              </a:rPr>
              <a:t>413 conference events</a:t>
            </a:r>
          </a:p>
          <a:p>
            <a:pPr marL="171450" indent="-171450">
              <a:buFont typeface="Arial"/>
              <a:buChar char="•"/>
            </a:pPr>
            <a:r>
              <a:rPr lang="en-US" sz="1400">
                <a:solidFill>
                  <a:schemeClr val="tx2"/>
                </a:solidFill>
                <a:latin typeface="Raleway"/>
                <a:cs typeface="Calibri"/>
              </a:rPr>
              <a:t>426 speakers</a:t>
            </a:r>
          </a:p>
          <a:p>
            <a:pPr marL="171450" indent="-171450">
              <a:buFont typeface="Arial"/>
              <a:buChar char="•"/>
            </a:pPr>
            <a:r>
              <a:rPr lang="en-US" sz="1400">
                <a:solidFill>
                  <a:schemeClr val="tx2"/>
                </a:solidFill>
                <a:latin typeface="Raleway"/>
                <a:cs typeface="Calibri"/>
              </a:rPr>
              <a:t>195 author signings</a:t>
            </a:r>
          </a:p>
          <a:p>
            <a:pPr marL="171450" indent="-171450">
              <a:buFont typeface="Arial"/>
              <a:buChar char="•"/>
            </a:pPr>
            <a:r>
              <a:rPr lang="en-US" sz="1400">
                <a:solidFill>
                  <a:schemeClr val="tx2"/>
                </a:solidFill>
                <a:latin typeface="Raleway"/>
                <a:cs typeface="Calibri"/>
              </a:rPr>
              <a:t>170 exhibitors</a:t>
            </a:r>
          </a:p>
        </p:txBody>
      </p:sp>
      <p:pic>
        <p:nvPicPr>
          <p:cNvPr id="11" name="Picture 10" descr="2023 Forest of Reading Festival Award Ceremony">
            <a:extLst>
              <a:ext uri="{FF2B5EF4-FFF2-40B4-BE49-F238E27FC236}">
                <a16:creationId xmlns:a16="http://schemas.microsoft.com/office/drawing/2014/main" id="{85BB4B1F-49EB-4676-D010-5BFD3BD4D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6844" y="1563041"/>
            <a:ext cx="2743200" cy="2057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58A96D-E398-7C55-6CEA-25A4C4D99BBA}"/>
              </a:ext>
            </a:extLst>
          </p:cNvPr>
          <p:cNvSpPr txBox="1"/>
          <p:nvPr/>
        </p:nvSpPr>
        <p:spPr>
          <a:xfrm>
            <a:off x="6172460" y="1986765"/>
            <a:ext cx="207053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Raleway"/>
                <a:cs typeface="Calibri"/>
              </a:rPr>
              <a:t>Return of the Forest of Reading Festival in-person</a:t>
            </a:r>
          </a:p>
        </p:txBody>
      </p:sp>
      <p:pic>
        <p:nvPicPr>
          <p:cNvPr id="13" name="Picture 12" descr="No photo description available.">
            <a:extLst>
              <a:ext uri="{FF2B5EF4-FFF2-40B4-BE49-F238E27FC236}">
                <a16:creationId xmlns:a16="http://schemas.microsoft.com/office/drawing/2014/main" id="{E221C794-465A-3EAF-9155-D18263F8B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6770" y="4127069"/>
            <a:ext cx="2301051" cy="26114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47D665-FC6E-4B8D-2BBB-0A86E669C2ED}"/>
              </a:ext>
            </a:extLst>
          </p:cNvPr>
          <p:cNvSpPr txBox="1"/>
          <p:nvPr/>
        </p:nvSpPr>
        <p:spPr>
          <a:xfrm>
            <a:off x="772608" y="4169283"/>
            <a:ext cx="246564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Raleway"/>
                <a:cs typeface="Calibri"/>
              </a:rPr>
              <a:t>OLA &amp; OLS booth at Little Native Hockey League (LNHL) 2023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8B663C-C574-CEE9-31F5-4895ECD9F3F3}"/>
              </a:ext>
            </a:extLst>
          </p:cNvPr>
          <p:cNvSpPr txBox="1"/>
          <p:nvPr/>
        </p:nvSpPr>
        <p:spPr>
          <a:xfrm>
            <a:off x="769105" y="5339604"/>
            <a:ext cx="23104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>
                <a:solidFill>
                  <a:schemeClr val="tx2"/>
                </a:solidFill>
                <a:latin typeface="Raleway"/>
                <a:cs typeface="Calibri"/>
              </a:rPr>
              <a:t>500+ books given away!</a:t>
            </a:r>
          </a:p>
        </p:txBody>
      </p:sp>
      <p:pic>
        <p:nvPicPr>
          <p:cNvPr id="16" name="Picture 15" descr="Image">
            <a:extLst>
              <a:ext uri="{FF2B5EF4-FFF2-40B4-BE49-F238E27FC236}">
                <a16:creationId xmlns:a16="http://schemas.microsoft.com/office/drawing/2014/main" id="{EFFB6FED-5FA2-5B80-0CE9-924067B25B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634" y="4075889"/>
            <a:ext cx="1964988" cy="19812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7DBC19-E82B-0DC0-593E-1D2A2DA98304}"/>
              </a:ext>
            </a:extLst>
          </p:cNvPr>
          <p:cNvSpPr txBox="1"/>
          <p:nvPr/>
        </p:nvSpPr>
        <p:spPr>
          <a:xfrm>
            <a:off x="8484579" y="4126749"/>
            <a:ext cx="239318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Raleway"/>
                <a:cs typeface="Calibri"/>
              </a:rPr>
              <a:t>Michelle Arbuckle becomes Executive Director</a:t>
            </a:r>
          </a:p>
        </p:txBody>
      </p:sp>
      <p:pic>
        <p:nvPicPr>
          <p:cNvPr id="19" name="Picture 18" descr="Text&#10;&#10;Description automatically generated with low confidence">
            <a:extLst>
              <a:ext uri="{FF2B5EF4-FFF2-40B4-BE49-F238E27FC236}">
                <a16:creationId xmlns:a16="http://schemas.microsoft.com/office/drawing/2014/main" id="{9A45E1A4-A88F-622F-DBEA-A7033EA6AA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7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DC5EA-927C-25D7-B1F1-70CA6E166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B0E5DD-54F7-C8C8-A012-721D57E67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76919" y="2102891"/>
            <a:ext cx="4864562" cy="475510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C13267C-C6A0-41AC-CE06-7B9E1E235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3094" y="5978850"/>
            <a:ext cx="2243824" cy="676346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7573C97-92B2-E551-6550-1F9A93F6A821}"/>
              </a:ext>
            </a:extLst>
          </p:cNvPr>
          <p:cNvSpPr txBox="1"/>
          <p:nvPr/>
        </p:nvSpPr>
        <p:spPr>
          <a:xfrm>
            <a:off x="685800" y="600075"/>
            <a:ext cx="6059792" cy="67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0"/>
              </a:lnSpc>
            </a:pPr>
            <a:r>
              <a:rPr lang="en-US" sz="4000">
                <a:solidFill>
                  <a:srgbClr val="000000"/>
                </a:solidFill>
                <a:latin typeface="Aileron Regular Bold"/>
              </a:rPr>
              <a:t>OLA 2023 IN REVIEW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DC26A-24EC-1D9A-E5E2-30E565A65058}"/>
              </a:ext>
            </a:extLst>
          </p:cNvPr>
          <p:cNvSpPr txBox="1"/>
          <p:nvPr/>
        </p:nvSpPr>
        <p:spPr>
          <a:xfrm>
            <a:off x="686239" y="1273303"/>
            <a:ext cx="75488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Raleway"/>
                <a:cs typeface="Calibri"/>
              </a:rPr>
              <a:t>Libraries for Life</a:t>
            </a:r>
            <a:endParaRPr lang="en-US" dirty="0"/>
          </a:p>
        </p:txBody>
      </p:sp>
      <p:pic>
        <p:nvPicPr>
          <p:cNvPr id="13" name="Picture 12" descr="1000021650.jpg">
            <a:extLst>
              <a:ext uri="{FF2B5EF4-FFF2-40B4-BE49-F238E27FC236}">
                <a16:creationId xmlns:a16="http://schemas.microsoft.com/office/drawing/2014/main" id="{E8B0C0D4-E0AA-29C0-A3FA-41A2B9DFF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66" y="2168825"/>
            <a:ext cx="4376468" cy="3282351"/>
          </a:xfrm>
          <a:prstGeom prst="rect">
            <a:avLst/>
          </a:prstGeom>
        </p:spPr>
      </p:pic>
      <p:pic>
        <p:nvPicPr>
          <p:cNvPr id="14" name="Picture 13" descr="A green and white cover with text and images&#10;&#10;Description automatically generated">
            <a:extLst>
              <a:ext uri="{FF2B5EF4-FFF2-40B4-BE49-F238E27FC236}">
                <a16:creationId xmlns:a16="http://schemas.microsoft.com/office/drawing/2014/main" id="{01E94F87-383B-1A0A-019D-C5C71B604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816" y="2166257"/>
            <a:ext cx="2743200" cy="2743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E46ED0-702C-2CFE-8747-D1B3CBD14D29}"/>
              </a:ext>
            </a:extLst>
          </p:cNvPr>
          <p:cNvSpPr txBox="1"/>
          <p:nvPr/>
        </p:nvSpPr>
        <p:spPr>
          <a:xfrm>
            <a:off x="5445643" y="5154891"/>
            <a:ext cx="298339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>
                <a:solidFill>
                  <a:schemeClr val="tx2"/>
                </a:solidFill>
                <a:latin typeface="Raleway"/>
                <a:cs typeface="Calibri"/>
              </a:rPr>
              <a:t>Ontario Public Library Week </a:t>
            </a:r>
            <a:endParaRPr lang="en-US">
              <a:solidFill>
                <a:schemeClr val="tx2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chemeClr val="tx2"/>
                </a:solidFill>
                <a:latin typeface="Raleway"/>
                <a:cs typeface="Calibri"/>
              </a:rPr>
              <a:t>School Library Week 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chemeClr val="tx2"/>
                </a:solidFill>
                <a:latin typeface="Raleway"/>
                <a:cs typeface="Calibri"/>
              </a:rPr>
              <a:t>OPLW event at Hamilton PL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chemeClr val="tx2"/>
                </a:solidFill>
                <a:latin typeface="Raleway"/>
                <a:cs typeface="Calibri"/>
              </a:rPr>
              <a:t>Meeting with Minister Lumsden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67A13FE-ED8E-D923-B3B4-62CF434314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78835"/>
            <a:ext cx="2857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04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7CF6BF2777342BBDF9AADA12FC8A4" ma:contentTypeVersion="16" ma:contentTypeDescription="Create a new document." ma:contentTypeScope="" ma:versionID="e4ab15f4d0cea140da09b663b12c1d94">
  <xsd:schema xmlns:xsd="http://www.w3.org/2001/XMLSchema" xmlns:xs="http://www.w3.org/2001/XMLSchema" xmlns:p="http://schemas.microsoft.com/office/2006/metadata/properties" xmlns:ns2="7bb83e56-4748-430d-b62a-79dd95ee1ada" xmlns:ns3="ee8edaa0-4e58-4001-9440-a52f48b752a1" targetNamespace="http://schemas.microsoft.com/office/2006/metadata/properties" ma:root="true" ma:fieldsID="ba7bdfba8db6e794b2ab42b6f8041f39" ns2:_="" ns3:_="">
    <xsd:import namespace="7bb83e56-4748-430d-b62a-79dd95ee1ada"/>
    <xsd:import namespace="ee8edaa0-4e58-4001-9440-a52f48b752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83e56-4748-430d-b62a-79dd95ee1a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0566fd8-c2d4-485d-8a19-5c0c91ebce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edaa0-4e58-4001-9440-a52f48b752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1967e28-d1db-4980-9ee9-b5ba33ddee9a}" ma:internalName="TaxCatchAll" ma:showField="CatchAllData" ma:web="ee8edaa0-4e58-4001-9440-a52f48b752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b83e56-4748-430d-b62a-79dd95ee1ada">
      <Terms xmlns="http://schemas.microsoft.com/office/infopath/2007/PartnerControls"/>
    </lcf76f155ced4ddcb4097134ff3c332f>
    <TaxCatchAll xmlns="ee8edaa0-4e58-4001-9440-a52f48b752a1" xsi:nil="true"/>
  </documentManagement>
</p:properties>
</file>

<file path=customXml/itemProps1.xml><?xml version="1.0" encoding="utf-8"?>
<ds:datastoreItem xmlns:ds="http://schemas.openxmlformats.org/officeDocument/2006/customXml" ds:itemID="{B96D67CD-5B3B-4031-BD2A-DB4FCF3C58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00D7A5-A7A6-4F2B-A39B-E9ECF122A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b83e56-4748-430d-b62a-79dd95ee1ada"/>
    <ds:schemaRef ds:uri="ee8edaa0-4e58-4001-9440-a52f48b752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308712-0C4E-4B64-88ED-BC39175DFADF}">
  <ds:schemaRefs>
    <ds:schemaRef ds:uri="http://schemas.microsoft.com/office/2006/metadata/properties"/>
    <ds:schemaRef ds:uri="http://schemas.microsoft.com/office/infopath/2007/PartnerControls"/>
    <ds:schemaRef ds:uri="7bb83e56-4748-430d-b62a-79dd95ee1ada"/>
    <ds:schemaRef ds:uri="ee8edaa0-4e58-4001-9440-a52f48b752a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723</Words>
  <Application>Microsoft Macintosh PowerPoint</Application>
  <PresentationFormat>Widescreen</PresentationFormat>
  <Paragraphs>95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Lora</vt:lpstr>
      <vt:lpstr>Raleway Bold</vt:lpstr>
      <vt:lpstr>Arial</vt:lpstr>
      <vt:lpstr>Aileron Regular Bold</vt:lpstr>
      <vt:lpstr>Aileron Regular</vt:lpstr>
      <vt:lpstr>Calibri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OCULA Divisional AGMs Zoom Template - SP2</dc:title>
  <dc:creator>Stephanie Pimentel</dc:creator>
  <cp:lastModifiedBy>Johanna Lawler</cp:lastModifiedBy>
  <cp:revision>88</cp:revision>
  <dcterms:created xsi:type="dcterms:W3CDTF">2006-08-16T00:00:00Z</dcterms:created>
  <dcterms:modified xsi:type="dcterms:W3CDTF">2024-01-19T20:02:41Z</dcterms:modified>
  <dc:identifier>DAFYuOoeb9k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0x0101001867CF6BF2777342BBDF9AADA12FC8A4</vt:lpwstr>
  </property>
  <property fmtid="{D5CDD505-2E9C-101B-9397-08002B2CF9AE}" pid="3" name="MediaServiceImageTags">
    <vt:lpwstr/>
  </property>
</Properties>
</file>